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3" r:id="rId28"/>
    <p:sldId id="282" r:id="rId29"/>
  </p:sldIdLst>
  <p:sldSz cx="18288000" cy="10287000"/>
  <p:notesSz cx="6858000" cy="9144000"/>
  <p:embeddedFontLst>
    <p:embeddedFont>
      <p:font typeface="Gotham" panose="02020500000000000000" charset="0"/>
      <p:regular r:id="rId30"/>
    </p:embeddedFont>
    <p:embeddedFont>
      <p:font typeface="Gotham Bold" panose="02020500000000000000" charset="0"/>
      <p:regular r:id="rId31"/>
    </p:embeddedFont>
    <p:embeddedFont>
      <p:font typeface="Gotham Heavy" panose="02020500000000000000" charset="0"/>
      <p:regular r:id="rId32"/>
    </p:embeddedFont>
    <p:embeddedFont>
      <p:font typeface="Montserrat" panose="00000500000000000000" pitchFamily="2" charset="0"/>
      <p:regular r:id="rId33"/>
    </p:embeddedFont>
    <p:embeddedFont>
      <p:font typeface="Montserrat Bold" panose="00000800000000000000" charset="0"/>
      <p:regular r:id="rId3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-5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3" Type="http://schemas.openxmlformats.org/officeDocument/2006/relationships/image" Target="../media/image2.svg"/><Relationship Id="rId21" Type="http://schemas.openxmlformats.org/officeDocument/2006/relationships/image" Target="../media/image20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svg"/><Relationship Id="rId3" Type="http://schemas.openxmlformats.org/officeDocument/2006/relationships/image" Target="../media/image40.svg"/><Relationship Id="rId7" Type="http://schemas.openxmlformats.org/officeDocument/2006/relationships/image" Target="../media/image48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svg"/><Relationship Id="rId5" Type="http://schemas.openxmlformats.org/officeDocument/2006/relationships/image" Target="../media/image44.png"/><Relationship Id="rId4" Type="http://schemas.openxmlformats.org/officeDocument/2006/relationships/image" Target="../media/image4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svg"/><Relationship Id="rId3" Type="http://schemas.openxmlformats.org/officeDocument/2006/relationships/image" Target="../media/image40.svg"/><Relationship Id="rId7" Type="http://schemas.openxmlformats.org/officeDocument/2006/relationships/image" Target="../media/image51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svg"/><Relationship Id="rId5" Type="http://schemas.openxmlformats.org/officeDocument/2006/relationships/image" Target="../media/image44.png"/><Relationship Id="rId4" Type="http://schemas.openxmlformats.org/officeDocument/2006/relationships/image" Target="../media/image5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svg"/><Relationship Id="rId3" Type="http://schemas.openxmlformats.org/officeDocument/2006/relationships/image" Target="../media/image40.svg"/><Relationship Id="rId7" Type="http://schemas.openxmlformats.org/officeDocument/2006/relationships/image" Target="../media/image5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svg"/><Relationship Id="rId5" Type="http://schemas.openxmlformats.org/officeDocument/2006/relationships/image" Target="../media/image44.png"/><Relationship Id="rId4" Type="http://schemas.openxmlformats.org/officeDocument/2006/relationships/image" Target="../media/image5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svg"/><Relationship Id="rId5" Type="http://schemas.openxmlformats.org/officeDocument/2006/relationships/image" Target="../media/image44.png"/><Relationship Id="rId4" Type="http://schemas.openxmlformats.org/officeDocument/2006/relationships/image" Target="../media/image5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sv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3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6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4.svg"/><Relationship Id="rId3" Type="http://schemas.openxmlformats.org/officeDocument/2006/relationships/image" Target="../media/image22.svg"/><Relationship Id="rId7" Type="http://schemas.openxmlformats.org/officeDocument/2006/relationships/image" Target="../media/image6.svg"/><Relationship Id="rId12" Type="http://schemas.openxmlformats.org/officeDocument/2006/relationships/image" Target="../media/image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2.svg"/><Relationship Id="rId5" Type="http://schemas.openxmlformats.org/officeDocument/2006/relationships/image" Target="../media/image20.svg"/><Relationship Id="rId10" Type="http://schemas.openxmlformats.org/officeDocument/2006/relationships/image" Target="../media/image11.png"/><Relationship Id="rId4" Type="http://schemas.openxmlformats.org/officeDocument/2006/relationships/image" Target="../media/image19.png"/><Relationship Id="rId9" Type="http://schemas.openxmlformats.org/officeDocument/2006/relationships/image" Target="../media/image18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sv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sv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sv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7" Type="http://schemas.openxmlformats.org/officeDocument/2006/relationships/image" Target="../media/image4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sv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svg"/><Relationship Id="rId18" Type="http://schemas.openxmlformats.org/officeDocument/2006/relationships/image" Target="../media/image19.png"/><Relationship Id="rId3" Type="http://schemas.openxmlformats.org/officeDocument/2006/relationships/image" Target="../media/image4.svg"/><Relationship Id="rId21" Type="http://schemas.openxmlformats.org/officeDocument/2006/relationships/image" Target="../media/image29.svg"/><Relationship Id="rId7" Type="http://schemas.openxmlformats.org/officeDocument/2006/relationships/image" Target="../media/image8.svg"/><Relationship Id="rId12" Type="http://schemas.openxmlformats.org/officeDocument/2006/relationships/image" Target="../media/image13.png"/><Relationship Id="rId17" Type="http://schemas.openxmlformats.org/officeDocument/2006/relationships/image" Target="../media/image18.svg"/><Relationship Id="rId2" Type="http://schemas.openxmlformats.org/officeDocument/2006/relationships/image" Target="../media/image3.png"/><Relationship Id="rId16" Type="http://schemas.openxmlformats.org/officeDocument/2006/relationships/image" Target="../media/image17.png"/><Relationship Id="rId20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svg"/><Relationship Id="rId15" Type="http://schemas.openxmlformats.org/officeDocument/2006/relationships/image" Target="../media/image16.svg"/><Relationship Id="rId10" Type="http://schemas.openxmlformats.org/officeDocument/2006/relationships/image" Target="../media/image11.png"/><Relationship Id="rId19" Type="http://schemas.openxmlformats.org/officeDocument/2006/relationships/image" Target="../media/image20.svg"/><Relationship Id="rId4" Type="http://schemas.openxmlformats.org/officeDocument/2006/relationships/image" Target="../media/image5.png"/><Relationship Id="rId9" Type="http://schemas.openxmlformats.org/officeDocument/2006/relationships/image" Target="../media/image10.svg"/><Relationship Id="rId1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0.svg"/><Relationship Id="rId7" Type="http://schemas.openxmlformats.org/officeDocument/2006/relationships/image" Target="../media/image6.svg"/><Relationship Id="rId12" Type="http://schemas.openxmlformats.org/officeDocument/2006/relationships/image" Target="../media/image2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26.svg"/><Relationship Id="rId5" Type="http://schemas.openxmlformats.org/officeDocument/2006/relationships/image" Target="../media/image4.svg"/><Relationship Id="rId10" Type="http://schemas.openxmlformats.org/officeDocument/2006/relationships/image" Target="../media/image25.png"/><Relationship Id="rId4" Type="http://schemas.openxmlformats.org/officeDocument/2006/relationships/image" Target="../media/image3.png"/><Relationship Id="rId9" Type="http://schemas.openxmlformats.org/officeDocument/2006/relationships/image" Target="../media/image12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svg"/><Relationship Id="rId3" Type="http://schemas.openxmlformats.org/officeDocument/2006/relationships/image" Target="../media/image29.svg"/><Relationship Id="rId7" Type="http://schemas.openxmlformats.org/officeDocument/2006/relationships/image" Target="../media/image14.svg"/><Relationship Id="rId12" Type="http://schemas.openxmlformats.org/officeDocument/2006/relationships/image" Target="../media/image19.png"/><Relationship Id="rId17" Type="http://schemas.openxmlformats.org/officeDocument/2006/relationships/image" Target="../media/image35.svg"/><Relationship Id="rId2" Type="http://schemas.openxmlformats.org/officeDocument/2006/relationships/image" Target="../media/image28.png"/><Relationship Id="rId16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18.svg"/><Relationship Id="rId5" Type="http://schemas.openxmlformats.org/officeDocument/2006/relationships/image" Target="../media/image31.svg"/><Relationship Id="rId15" Type="http://schemas.openxmlformats.org/officeDocument/2006/relationships/image" Target="../media/image33.svg"/><Relationship Id="rId10" Type="http://schemas.openxmlformats.org/officeDocument/2006/relationships/image" Target="../media/image17.png"/><Relationship Id="rId4" Type="http://schemas.openxmlformats.org/officeDocument/2006/relationships/image" Target="../media/image30.png"/><Relationship Id="rId9" Type="http://schemas.openxmlformats.org/officeDocument/2006/relationships/image" Target="../media/image16.svg"/><Relationship Id="rId14" Type="http://schemas.openxmlformats.org/officeDocument/2006/relationships/image" Target="../media/image3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2.svg"/><Relationship Id="rId7" Type="http://schemas.openxmlformats.org/officeDocument/2006/relationships/image" Target="../media/image4.svg"/><Relationship Id="rId12" Type="http://schemas.openxmlformats.org/officeDocument/2006/relationships/image" Target="../media/image3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8.svg"/><Relationship Id="rId5" Type="http://schemas.openxmlformats.org/officeDocument/2006/relationships/image" Target="../media/image10.svg"/><Relationship Id="rId10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6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svg"/><Relationship Id="rId3" Type="http://schemas.openxmlformats.org/officeDocument/2006/relationships/image" Target="../media/image40.sv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5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356504" y="3205531"/>
            <a:ext cx="4180004" cy="5075060"/>
          </a:xfrm>
          <a:custGeom>
            <a:avLst/>
            <a:gdLst/>
            <a:ahLst/>
            <a:cxnLst/>
            <a:rect l="l" t="t" r="r" b="b"/>
            <a:pathLst>
              <a:path w="4180004" h="5075060">
                <a:moveTo>
                  <a:pt x="0" y="0"/>
                </a:moveTo>
                <a:lnTo>
                  <a:pt x="4180003" y="0"/>
                </a:lnTo>
                <a:lnTo>
                  <a:pt x="4180003" y="5075060"/>
                </a:lnTo>
                <a:lnTo>
                  <a:pt x="0" y="50750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Freeform 3"/>
          <p:cNvSpPr/>
          <p:nvPr/>
        </p:nvSpPr>
        <p:spPr>
          <a:xfrm>
            <a:off x="16536507" y="-1028700"/>
            <a:ext cx="4212307" cy="4114800"/>
          </a:xfrm>
          <a:custGeom>
            <a:avLst/>
            <a:gdLst/>
            <a:ahLst/>
            <a:cxnLst/>
            <a:rect l="l" t="t" r="r" b="b"/>
            <a:pathLst>
              <a:path w="4212307" h="4114800">
                <a:moveTo>
                  <a:pt x="0" y="0"/>
                </a:moveTo>
                <a:lnTo>
                  <a:pt x="4212308" y="0"/>
                </a:lnTo>
                <a:lnTo>
                  <a:pt x="421230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4" name="Freeform 4"/>
          <p:cNvSpPr/>
          <p:nvPr/>
        </p:nvSpPr>
        <p:spPr>
          <a:xfrm>
            <a:off x="-2925875" y="5381373"/>
            <a:ext cx="4158368" cy="4114800"/>
          </a:xfrm>
          <a:custGeom>
            <a:avLst/>
            <a:gdLst/>
            <a:ahLst/>
            <a:cxnLst/>
            <a:rect l="l" t="t" r="r" b="b"/>
            <a:pathLst>
              <a:path w="4158368" h="4114800">
                <a:moveTo>
                  <a:pt x="0" y="0"/>
                </a:moveTo>
                <a:lnTo>
                  <a:pt x="4158369" y="0"/>
                </a:lnTo>
                <a:lnTo>
                  <a:pt x="415836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5" name="Freeform 5"/>
          <p:cNvSpPr/>
          <p:nvPr/>
        </p:nvSpPr>
        <p:spPr>
          <a:xfrm>
            <a:off x="5238192" y="9119889"/>
            <a:ext cx="4364103" cy="3859521"/>
          </a:xfrm>
          <a:custGeom>
            <a:avLst/>
            <a:gdLst/>
            <a:ahLst/>
            <a:cxnLst/>
            <a:rect l="l" t="t" r="r" b="b"/>
            <a:pathLst>
              <a:path w="4364103" h="3859521">
                <a:moveTo>
                  <a:pt x="0" y="0"/>
                </a:moveTo>
                <a:lnTo>
                  <a:pt x="4364103" y="0"/>
                </a:lnTo>
                <a:lnTo>
                  <a:pt x="4364103" y="3859521"/>
                </a:lnTo>
                <a:lnTo>
                  <a:pt x="0" y="385952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6" name="Freeform 6"/>
          <p:cNvSpPr/>
          <p:nvPr/>
        </p:nvSpPr>
        <p:spPr>
          <a:xfrm>
            <a:off x="17586242" y="4034284"/>
            <a:ext cx="4182441" cy="4114800"/>
          </a:xfrm>
          <a:custGeom>
            <a:avLst/>
            <a:gdLst/>
            <a:ahLst/>
            <a:cxnLst/>
            <a:rect l="l" t="t" r="r" b="b"/>
            <a:pathLst>
              <a:path w="4182441" h="4114800">
                <a:moveTo>
                  <a:pt x="0" y="0"/>
                </a:moveTo>
                <a:lnTo>
                  <a:pt x="4182440" y="0"/>
                </a:lnTo>
                <a:lnTo>
                  <a:pt x="418244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7" name="Freeform 7"/>
          <p:cNvSpPr/>
          <p:nvPr/>
        </p:nvSpPr>
        <p:spPr>
          <a:xfrm>
            <a:off x="10815125" y="9337720"/>
            <a:ext cx="4519963" cy="3721110"/>
          </a:xfrm>
          <a:custGeom>
            <a:avLst/>
            <a:gdLst/>
            <a:ahLst/>
            <a:cxnLst/>
            <a:rect l="l" t="t" r="r" b="b"/>
            <a:pathLst>
              <a:path w="4519963" h="3721110">
                <a:moveTo>
                  <a:pt x="0" y="0"/>
                </a:moveTo>
                <a:lnTo>
                  <a:pt x="4519963" y="0"/>
                </a:lnTo>
                <a:lnTo>
                  <a:pt x="4519963" y="3721110"/>
                </a:lnTo>
                <a:lnTo>
                  <a:pt x="0" y="372111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8" name="Freeform 8"/>
          <p:cNvSpPr/>
          <p:nvPr/>
        </p:nvSpPr>
        <p:spPr>
          <a:xfrm>
            <a:off x="-3588347" y="-789838"/>
            <a:ext cx="4998171" cy="4114800"/>
          </a:xfrm>
          <a:custGeom>
            <a:avLst/>
            <a:gdLst/>
            <a:ahLst/>
            <a:cxnLst/>
            <a:rect l="l" t="t" r="r" b="b"/>
            <a:pathLst>
              <a:path w="4998171" h="4114800">
                <a:moveTo>
                  <a:pt x="0" y="0"/>
                </a:moveTo>
                <a:lnTo>
                  <a:pt x="4998171" y="0"/>
                </a:lnTo>
                <a:lnTo>
                  <a:pt x="499817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9" name="Freeform 9"/>
          <p:cNvSpPr/>
          <p:nvPr/>
        </p:nvSpPr>
        <p:spPr>
          <a:xfrm rot="-5400000">
            <a:off x="6452118" y="-3334307"/>
            <a:ext cx="4398575" cy="4327439"/>
          </a:xfrm>
          <a:custGeom>
            <a:avLst/>
            <a:gdLst/>
            <a:ahLst/>
            <a:cxnLst/>
            <a:rect l="l" t="t" r="r" b="b"/>
            <a:pathLst>
              <a:path w="4398575" h="4327439">
                <a:moveTo>
                  <a:pt x="0" y="0"/>
                </a:moveTo>
                <a:lnTo>
                  <a:pt x="4398575" y="0"/>
                </a:lnTo>
                <a:lnTo>
                  <a:pt x="4398575" y="4327439"/>
                </a:lnTo>
                <a:lnTo>
                  <a:pt x="0" y="432743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10" name="Freeform 10"/>
          <p:cNvSpPr/>
          <p:nvPr/>
        </p:nvSpPr>
        <p:spPr>
          <a:xfrm>
            <a:off x="11000541" y="-3086100"/>
            <a:ext cx="5097501" cy="4114800"/>
          </a:xfrm>
          <a:custGeom>
            <a:avLst/>
            <a:gdLst/>
            <a:ahLst/>
            <a:cxnLst/>
            <a:rect l="l" t="t" r="r" b="b"/>
            <a:pathLst>
              <a:path w="5097501" h="4114800">
                <a:moveTo>
                  <a:pt x="0" y="0"/>
                </a:moveTo>
                <a:lnTo>
                  <a:pt x="5097501" y="0"/>
                </a:lnTo>
                <a:lnTo>
                  <a:pt x="509750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11" name="Freeform 11"/>
          <p:cNvSpPr/>
          <p:nvPr/>
        </p:nvSpPr>
        <p:spPr>
          <a:xfrm>
            <a:off x="2504357" y="-2942973"/>
            <a:ext cx="3255836" cy="4114800"/>
          </a:xfrm>
          <a:custGeom>
            <a:avLst/>
            <a:gdLst/>
            <a:ahLst/>
            <a:cxnLst/>
            <a:rect l="l" t="t" r="r" b="b"/>
            <a:pathLst>
              <a:path w="3255836" h="4114800">
                <a:moveTo>
                  <a:pt x="0" y="0"/>
                </a:moveTo>
                <a:lnTo>
                  <a:pt x="3255835" y="0"/>
                </a:lnTo>
                <a:lnTo>
                  <a:pt x="32558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12" name="Freeform 12"/>
          <p:cNvSpPr/>
          <p:nvPr/>
        </p:nvSpPr>
        <p:spPr>
          <a:xfrm>
            <a:off x="335976" y="9496173"/>
            <a:ext cx="4264041" cy="4114800"/>
          </a:xfrm>
          <a:custGeom>
            <a:avLst/>
            <a:gdLst/>
            <a:ahLst/>
            <a:cxnLst/>
            <a:rect l="l" t="t" r="r" b="b"/>
            <a:pathLst>
              <a:path w="4264041" h="4114800">
                <a:moveTo>
                  <a:pt x="0" y="0"/>
                </a:moveTo>
                <a:lnTo>
                  <a:pt x="4264041" y="0"/>
                </a:lnTo>
                <a:lnTo>
                  <a:pt x="426404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13" name="Freeform 13"/>
          <p:cNvSpPr/>
          <p:nvPr/>
        </p:nvSpPr>
        <p:spPr>
          <a:xfrm>
            <a:off x="15977401" y="8400021"/>
            <a:ext cx="3945537" cy="5596506"/>
          </a:xfrm>
          <a:custGeom>
            <a:avLst/>
            <a:gdLst/>
            <a:ahLst/>
            <a:cxnLst/>
            <a:rect l="l" t="t" r="r" b="b"/>
            <a:pathLst>
              <a:path w="3945537" h="5596506">
                <a:moveTo>
                  <a:pt x="0" y="0"/>
                </a:moveTo>
                <a:lnTo>
                  <a:pt x="3945537" y="0"/>
                </a:lnTo>
                <a:lnTo>
                  <a:pt x="3945537" y="5596507"/>
                </a:lnTo>
                <a:lnTo>
                  <a:pt x="0" y="5596507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14" name="TextBox 14"/>
          <p:cNvSpPr txBox="1"/>
          <p:nvPr/>
        </p:nvSpPr>
        <p:spPr>
          <a:xfrm>
            <a:off x="1997196" y="3881743"/>
            <a:ext cx="8573595" cy="11757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72"/>
              </a:lnSpc>
            </a:pPr>
            <a:r>
              <a:rPr lang="en-US" sz="8400" b="1" spc="-294">
                <a:solidFill>
                  <a:srgbClr val="086A35"/>
                </a:solidFill>
                <a:latin typeface="Gotham Heavy"/>
                <a:ea typeface="Gotham Heavy"/>
                <a:cs typeface="Gotham Heavy"/>
                <a:sym typeface="Gotham Heavy"/>
              </a:rPr>
              <a:t>環保回收集點系統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827890" y="5352798"/>
            <a:ext cx="5864603" cy="35391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76"/>
              </a:lnSpc>
            </a:pPr>
            <a:r>
              <a:rPr lang="en-US" sz="3682">
                <a:solidFill>
                  <a:srgbClr val="086A35"/>
                </a:solidFill>
                <a:latin typeface="Gotham"/>
                <a:ea typeface="Gotham"/>
                <a:cs typeface="Gotham"/>
                <a:sym typeface="Gotham"/>
              </a:rPr>
              <a:t>指導老師：徐國鈞老師   </a:t>
            </a:r>
          </a:p>
          <a:p>
            <a:pPr algn="l">
              <a:lnSpc>
                <a:spcPts val="4676"/>
              </a:lnSpc>
            </a:pPr>
            <a:endParaRPr lang="en-US" sz="3682">
              <a:solidFill>
                <a:srgbClr val="086A35"/>
              </a:solidFill>
              <a:latin typeface="Gotham"/>
              <a:ea typeface="Gotham"/>
              <a:cs typeface="Gotham"/>
              <a:sym typeface="Gotham"/>
            </a:endParaRPr>
          </a:p>
          <a:p>
            <a:pPr algn="l">
              <a:lnSpc>
                <a:spcPts val="4676"/>
              </a:lnSpc>
            </a:pPr>
            <a:r>
              <a:rPr lang="en-US" sz="3682">
                <a:solidFill>
                  <a:srgbClr val="086A35"/>
                </a:solidFill>
                <a:latin typeface="Gotham"/>
                <a:ea typeface="Gotham"/>
                <a:cs typeface="Gotham"/>
                <a:sym typeface="Gotham"/>
              </a:rPr>
              <a:t>組長：11336024 呂奕葳</a:t>
            </a:r>
          </a:p>
          <a:p>
            <a:pPr algn="l">
              <a:lnSpc>
                <a:spcPts val="4676"/>
              </a:lnSpc>
            </a:pPr>
            <a:r>
              <a:rPr lang="en-US" sz="3682">
                <a:solidFill>
                  <a:srgbClr val="086A35"/>
                </a:solidFill>
                <a:latin typeface="Gotham"/>
                <a:ea typeface="Gotham"/>
                <a:cs typeface="Gotham"/>
                <a:sym typeface="Gotham"/>
              </a:rPr>
              <a:t>組員：11336019  謝佳津</a:t>
            </a:r>
          </a:p>
          <a:p>
            <a:pPr algn="l">
              <a:lnSpc>
                <a:spcPts val="4676"/>
              </a:lnSpc>
            </a:pPr>
            <a:r>
              <a:rPr lang="en-US" sz="3682">
                <a:solidFill>
                  <a:srgbClr val="086A35"/>
                </a:solidFill>
                <a:latin typeface="Gotham"/>
                <a:ea typeface="Gotham"/>
                <a:cs typeface="Gotham"/>
                <a:sym typeface="Gotham"/>
              </a:rPr>
              <a:t>          11336026 張昭儀</a:t>
            </a:r>
          </a:p>
          <a:p>
            <a:pPr marL="0" lvl="0" indent="0" algn="l">
              <a:lnSpc>
                <a:spcPts val="4676"/>
              </a:lnSpc>
            </a:pPr>
            <a:r>
              <a:rPr lang="en-US" sz="3682">
                <a:solidFill>
                  <a:srgbClr val="086A35"/>
                </a:solidFill>
                <a:latin typeface="Gotham"/>
                <a:ea typeface="Gotham"/>
                <a:cs typeface="Gotham"/>
                <a:sym typeface="Gotham"/>
              </a:rPr>
              <a:t>          11336027 楊芯晴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997196" y="2678615"/>
            <a:ext cx="8573595" cy="12912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828"/>
              </a:lnSpc>
            </a:pPr>
            <a:r>
              <a:rPr lang="en-US" sz="9100" b="1" spc="-318">
                <a:solidFill>
                  <a:srgbClr val="086A35"/>
                </a:solidFill>
                <a:latin typeface="Gotham Heavy"/>
                <a:ea typeface="Gotham Heavy"/>
                <a:cs typeface="Gotham Heavy"/>
                <a:sym typeface="Gotham Heavy"/>
              </a:rPr>
              <a:t>GAIA BLOOM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5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628719" y="1964536"/>
            <a:ext cx="12747035" cy="8174036"/>
          </a:xfrm>
          <a:custGeom>
            <a:avLst/>
            <a:gdLst/>
            <a:ahLst/>
            <a:cxnLst/>
            <a:rect l="l" t="t" r="r" b="b"/>
            <a:pathLst>
              <a:path w="12747035" h="8174036">
                <a:moveTo>
                  <a:pt x="0" y="0"/>
                </a:moveTo>
                <a:lnTo>
                  <a:pt x="12747035" y="0"/>
                </a:lnTo>
                <a:lnTo>
                  <a:pt x="12747035" y="8174036"/>
                </a:lnTo>
                <a:lnTo>
                  <a:pt x="0" y="81740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Freeform 3"/>
          <p:cNvSpPr/>
          <p:nvPr/>
        </p:nvSpPr>
        <p:spPr>
          <a:xfrm>
            <a:off x="2373907" y="2757179"/>
            <a:ext cx="4739854" cy="2533668"/>
          </a:xfrm>
          <a:custGeom>
            <a:avLst/>
            <a:gdLst/>
            <a:ahLst/>
            <a:cxnLst/>
            <a:rect l="l" t="t" r="r" b="b"/>
            <a:pathLst>
              <a:path w="4739854" h="2533668">
                <a:moveTo>
                  <a:pt x="0" y="0"/>
                </a:moveTo>
                <a:lnTo>
                  <a:pt x="4739855" y="0"/>
                </a:lnTo>
                <a:lnTo>
                  <a:pt x="4739855" y="2533667"/>
                </a:lnTo>
                <a:lnTo>
                  <a:pt x="0" y="253366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4" name="Freeform 4"/>
          <p:cNvSpPr/>
          <p:nvPr/>
        </p:nvSpPr>
        <p:spPr>
          <a:xfrm>
            <a:off x="9236357" y="7199748"/>
            <a:ext cx="1427635" cy="763136"/>
          </a:xfrm>
          <a:custGeom>
            <a:avLst/>
            <a:gdLst/>
            <a:ahLst/>
            <a:cxnLst/>
            <a:rect l="l" t="t" r="r" b="b"/>
            <a:pathLst>
              <a:path w="1427635" h="763136">
                <a:moveTo>
                  <a:pt x="0" y="0"/>
                </a:moveTo>
                <a:lnTo>
                  <a:pt x="1427634" y="0"/>
                </a:lnTo>
                <a:lnTo>
                  <a:pt x="1427634" y="763135"/>
                </a:lnTo>
                <a:lnTo>
                  <a:pt x="0" y="7631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5" name="TextBox 5"/>
          <p:cNvSpPr txBox="1"/>
          <p:nvPr/>
        </p:nvSpPr>
        <p:spPr>
          <a:xfrm>
            <a:off x="1229088" y="616229"/>
            <a:ext cx="7914912" cy="11664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9040"/>
              </a:lnSpc>
            </a:pPr>
            <a:r>
              <a:rPr lang="en-US" sz="8000" b="1" spc="-280">
                <a:solidFill>
                  <a:srgbClr val="086A35"/>
                </a:solidFill>
                <a:latin typeface="Gotham Bold"/>
                <a:ea typeface="Gotham Bold"/>
                <a:cs typeface="Gotham Bold"/>
                <a:sym typeface="Gotham Bold"/>
              </a:rPr>
              <a:t>重設環保目標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7576008" y="9172575"/>
            <a:ext cx="481965" cy="914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24"/>
              </a:lnSpc>
              <a:spcBef>
                <a:spcPct val="0"/>
              </a:spcBef>
            </a:pPr>
            <a:r>
              <a:rPr lang="en-US" sz="5499" spc="329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8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5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3170525"/>
            <a:ext cx="4385147" cy="4150796"/>
            <a:chOff x="0" y="0"/>
            <a:chExt cx="5846862" cy="553439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846862" cy="5534395"/>
            </a:xfrm>
            <a:custGeom>
              <a:avLst/>
              <a:gdLst/>
              <a:ahLst/>
              <a:cxnLst/>
              <a:rect l="l" t="t" r="r" b="b"/>
              <a:pathLst>
                <a:path w="5846862" h="5534395">
                  <a:moveTo>
                    <a:pt x="0" y="0"/>
                  </a:moveTo>
                  <a:lnTo>
                    <a:pt x="5846862" y="0"/>
                  </a:lnTo>
                  <a:lnTo>
                    <a:pt x="5846862" y="5534395"/>
                  </a:lnTo>
                  <a:lnTo>
                    <a:pt x="0" y="55343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-17088" r="-17088"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1751685"/>
              <a:ext cx="5846862" cy="23685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725"/>
                </a:lnSpc>
                <a:spcBef>
                  <a:spcPct val="0"/>
                </a:spcBef>
              </a:pPr>
              <a:r>
                <a:rPr lang="en-US" sz="3500" b="1" spc="210">
                  <a:solidFill>
                    <a:srgbClr val="FFFFFF"/>
                  </a:solidFill>
                  <a:latin typeface="Gotham Bold"/>
                  <a:ea typeface="Gotham Bold"/>
                  <a:cs typeface="Gotham Bold"/>
                  <a:sym typeface="Gotham Bold"/>
                </a:rPr>
                <a:t>點擊上方「商品兌換」即顯示各項商品及點數</a:t>
              </a:r>
            </a:p>
          </p:txBody>
        </p:sp>
      </p:grpSp>
      <p:sp>
        <p:nvSpPr>
          <p:cNvPr id="5" name="Freeform 5"/>
          <p:cNvSpPr/>
          <p:nvPr/>
        </p:nvSpPr>
        <p:spPr>
          <a:xfrm>
            <a:off x="6829324" y="1028700"/>
            <a:ext cx="10953952" cy="8845317"/>
          </a:xfrm>
          <a:custGeom>
            <a:avLst/>
            <a:gdLst/>
            <a:ahLst/>
            <a:cxnLst/>
            <a:rect l="l" t="t" r="r" b="b"/>
            <a:pathLst>
              <a:path w="10953952" h="8845317">
                <a:moveTo>
                  <a:pt x="0" y="0"/>
                </a:moveTo>
                <a:lnTo>
                  <a:pt x="10953953" y="0"/>
                </a:lnTo>
                <a:lnTo>
                  <a:pt x="10953953" y="8845317"/>
                </a:lnTo>
                <a:lnTo>
                  <a:pt x="0" y="884531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6" name="TextBox 6"/>
          <p:cNvSpPr txBox="1"/>
          <p:nvPr/>
        </p:nvSpPr>
        <p:spPr>
          <a:xfrm>
            <a:off x="1229088" y="616229"/>
            <a:ext cx="7914912" cy="11664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9040"/>
              </a:lnSpc>
            </a:pPr>
            <a:r>
              <a:rPr lang="en-US" sz="8000" b="1" spc="-280">
                <a:solidFill>
                  <a:srgbClr val="086A35"/>
                </a:solidFill>
                <a:latin typeface="Gotham Bold"/>
                <a:ea typeface="Gotham Bold"/>
                <a:cs typeface="Gotham Bold"/>
                <a:sym typeface="Gotham Bold"/>
              </a:rPr>
              <a:t>兌換商城</a:t>
            </a:r>
          </a:p>
        </p:txBody>
      </p:sp>
      <p:sp>
        <p:nvSpPr>
          <p:cNvPr id="7" name="Freeform 7"/>
          <p:cNvSpPr/>
          <p:nvPr/>
        </p:nvSpPr>
        <p:spPr>
          <a:xfrm>
            <a:off x="7236040" y="1782724"/>
            <a:ext cx="1569848" cy="839155"/>
          </a:xfrm>
          <a:custGeom>
            <a:avLst/>
            <a:gdLst/>
            <a:ahLst/>
            <a:cxnLst/>
            <a:rect l="l" t="t" r="r" b="b"/>
            <a:pathLst>
              <a:path w="1569848" h="839155">
                <a:moveTo>
                  <a:pt x="0" y="0"/>
                </a:moveTo>
                <a:lnTo>
                  <a:pt x="1569848" y="0"/>
                </a:lnTo>
                <a:lnTo>
                  <a:pt x="1569848" y="839155"/>
                </a:lnTo>
                <a:lnTo>
                  <a:pt x="0" y="83915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8" name="Freeform 8"/>
          <p:cNvSpPr/>
          <p:nvPr/>
        </p:nvSpPr>
        <p:spPr>
          <a:xfrm rot="788720">
            <a:off x="4801671" y="1557610"/>
            <a:ext cx="2221436" cy="2128539"/>
          </a:xfrm>
          <a:custGeom>
            <a:avLst/>
            <a:gdLst/>
            <a:ahLst/>
            <a:cxnLst/>
            <a:rect l="l" t="t" r="r" b="b"/>
            <a:pathLst>
              <a:path w="2221436" h="2128539">
                <a:moveTo>
                  <a:pt x="0" y="0"/>
                </a:moveTo>
                <a:lnTo>
                  <a:pt x="2221436" y="0"/>
                </a:lnTo>
                <a:lnTo>
                  <a:pt x="2221436" y="2128539"/>
                </a:lnTo>
                <a:lnTo>
                  <a:pt x="0" y="212853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9" name="TextBox 9"/>
          <p:cNvSpPr txBox="1"/>
          <p:nvPr/>
        </p:nvSpPr>
        <p:spPr>
          <a:xfrm>
            <a:off x="17570055" y="9172575"/>
            <a:ext cx="493871" cy="914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24"/>
              </a:lnSpc>
              <a:spcBef>
                <a:spcPct val="0"/>
              </a:spcBef>
            </a:pPr>
            <a:r>
              <a:rPr lang="en-US" sz="5499" spc="329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9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5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52955" y="3068102"/>
            <a:ext cx="4385147" cy="4150796"/>
            <a:chOff x="0" y="0"/>
            <a:chExt cx="5846862" cy="553439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846862" cy="5534395"/>
            </a:xfrm>
            <a:custGeom>
              <a:avLst/>
              <a:gdLst/>
              <a:ahLst/>
              <a:cxnLst/>
              <a:rect l="l" t="t" r="r" b="b"/>
              <a:pathLst>
                <a:path w="5846862" h="5534395">
                  <a:moveTo>
                    <a:pt x="0" y="0"/>
                  </a:moveTo>
                  <a:lnTo>
                    <a:pt x="5846862" y="0"/>
                  </a:lnTo>
                  <a:lnTo>
                    <a:pt x="5846862" y="5534395"/>
                  </a:lnTo>
                  <a:lnTo>
                    <a:pt x="0" y="55343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-17088" r="-17088"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1751685"/>
              <a:ext cx="5846862" cy="23685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725"/>
                </a:lnSpc>
                <a:spcBef>
                  <a:spcPct val="0"/>
                </a:spcBef>
              </a:pPr>
              <a:r>
                <a:rPr lang="en-US" sz="3500" b="1" spc="210">
                  <a:solidFill>
                    <a:srgbClr val="FFFFFF"/>
                  </a:solidFill>
                  <a:latin typeface="Gotham Bold"/>
                  <a:ea typeface="Gotham Bold"/>
                  <a:cs typeface="Gotham Bold"/>
                  <a:sym typeface="Gotham Bold"/>
                </a:rPr>
                <a:t>點擊上方「回收統計」，即可在下方查看本月回收統計</a:t>
              </a:r>
            </a:p>
          </p:txBody>
        </p:sp>
      </p:grpSp>
      <p:sp>
        <p:nvSpPr>
          <p:cNvPr id="5" name="Freeform 5"/>
          <p:cNvSpPr/>
          <p:nvPr/>
        </p:nvSpPr>
        <p:spPr>
          <a:xfrm>
            <a:off x="7939472" y="150869"/>
            <a:ext cx="8524917" cy="9985261"/>
          </a:xfrm>
          <a:custGeom>
            <a:avLst/>
            <a:gdLst/>
            <a:ahLst/>
            <a:cxnLst/>
            <a:rect l="l" t="t" r="r" b="b"/>
            <a:pathLst>
              <a:path w="8524917" h="9985261">
                <a:moveTo>
                  <a:pt x="0" y="0"/>
                </a:moveTo>
                <a:lnTo>
                  <a:pt x="8524917" y="0"/>
                </a:lnTo>
                <a:lnTo>
                  <a:pt x="8524917" y="9985262"/>
                </a:lnTo>
                <a:lnTo>
                  <a:pt x="0" y="99852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6" name="Freeform 6"/>
          <p:cNvSpPr/>
          <p:nvPr/>
        </p:nvSpPr>
        <p:spPr>
          <a:xfrm>
            <a:off x="9144000" y="568604"/>
            <a:ext cx="1569848" cy="839155"/>
          </a:xfrm>
          <a:custGeom>
            <a:avLst/>
            <a:gdLst/>
            <a:ahLst/>
            <a:cxnLst/>
            <a:rect l="l" t="t" r="r" b="b"/>
            <a:pathLst>
              <a:path w="1569848" h="839155">
                <a:moveTo>
                  <a:pt x="0" y="0"/>
                </a:moveTo>
                <a:lnTo>
                  <a:pt x="1569848" y="0"/>
                </a:lnTo>
                <a:lnTo>
                  <a:pt x="1569848" y="839155"/>
                </a:lnTo>
                <a:lnTo>
                  <a:pt x="0" y="83915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7" name="Freeform 7"/>
          <p:cNvSpPr/>
          <p:nvPr/>
        </p:nvSpPr>
        <p:spPr>
          <a:xfrm>
            <a:off x="8289303" y="6172200"/>
            <a:ext cx="4144945" cy="4114800"/>
          </a:xfrm>
          <a:custGeom>
            <a:avLst/>
            <a:gdLst/>
            <a:ahLst/>
            <a:cxnLst/>
            <a:rect l="l" t="t" r="r" b="b"/>
            <a:pathLst>
              <a:path w="4144945" h="4114800">
                <a:moveTo>
                  <a:pt x="0" y="0"/>
                </a:moveTo>
                <a:lnTo>
                  <a:pt x="4144945" y="0"/>
                </a:lnTo>
                <a:lnTo>
                  <a:pt x="414494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8" name="TextBox 8"/>
          <p:cNvSpPr txBox="1"/>
          <p:nvPr/>
        </p:nvSpPr>
        <p:spPr>
          <a:xfrm>
            <a:off x="1229088" y="616229"/>
            <a:ext cx="7914912" cy="11664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9040"/>
              </a:lnSpc>
            </a:pPr>
            <a:r>
              <a:rPr lang="en-US" sz="8000" b="1" spc="-280">
                <a:solidFill>
                  <a:srgbClr val="086A35"/>
                </a:solidFill>
                <a:latin typeface="Gotham Bold"/>
                <a:ea typeface="Gotham Bold"/>
                <a:cs typeface="Gotham Bold"/>
                <a:sym typeface="Gotham Bold"/>
              </a:rPr>
              <a:t>兌換商城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7400331" y="9172575"/>
            <a:ext cx="833318" cy="914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24"/>
              </a:lnSpc>
              <a:spcBef>
                <a:spcPct val="0"/>
              </a:spcBef>
            </a:pPr>
            <a:r>
              <a:rPr lang="en-US" sz="5499" spc="329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10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5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438782" y="3068102"/>
            <a:ext cx="4385147" cy="4150796"/>
            <a:chOff x="0" y="0"/>
            <a:chExt cx="5846862" cy="553439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846862" cy="5534395"/>
            </a:xfrm>
            <a:custGeom>
              <a:avLst/>
              <a:gdLst/>
              <a:ahLst/>
              <a:cxnLst/>
              <a:rect l="l" t="t" r="r" b="b"/>
              <a:pathLst>
                <a:path w="5846862" h="5534395">
                  <a:moveTo>
                    <a:pt x="0" y="0"/>
                  </a:moveTo>
                  <a:lnTo>
                    <a:pt x="5846862" y="0"/>
                  </a:lnTo>
                  <a:lnTo>
                    <a:pt x="5846862" y="5534395"/>
                  </a:lnTo>
                  <a:lnTo>
                    <a:pt x="0" y="55343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-17088" r="-17088"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1751685"/>
              <a:ext cx="5846862" cy="23685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725"/>
                </a:lnSpc>
                <a:spcBef>
                  <a:spcPct val="0"/>
                </a:spcBef>
              </a:pPr>
              <a:r>
                <a:rPr lang="en-US" sz="3500" b="1" spc="210">
                  <a:solidFill>
                    <a:srgbClr val="FFFFFF"/>
                  </a:solidFill>
                  <a:latin typeface="Gotham Bold"/>
                  <a:ea typeface="Gotham Bold"/>
                  <a:cs typeface="Gotham Bold"/>
                  <a:sym typeface="Gotham Bold"/>
                </a:rPr>
                <a:t>點擊上方「排行榜」，即可在下方查看本月環保英雄榜</a:t>
              </a:r>
            </a:p>
          </p:txBody>
        </p:sp>
      </p:grpSp>
      <p:sp>
        <p:nvSpPr>
          <p:cNvPr id="5" name="Freeform 5"/>
          <p:cNvSpPr/>
          <p:nvPr/>
        </p:nvSpPr>
        <p:spPr>
          <a:xfrm>
            <a:off x="8400871" y="378868"/>
            <a:ext cx="7227578" cy="9734111"/>
          </a:xfrm>
          <a:custGeom>
            <a:avLst/>
            <a:gdLst/>
            <a:ahLst/>
            <a:cxnLst/>
            <a:rect l="l" t="t" r="r" b="b"/>
            <a:pathLst>
              <a:path w="7227578" h="9734111">
                <a:moveTo>
                  <a:pt x="0" y="0"/>
                </a:moveTo>
                <a:lnTo>
                  <a:pt x="7227578" y="0"/>
                </a:lnTo>
                <a:lnTo>
                  <a:pt x="7227578" y="9734111"/>
                </a:lnTo>
                <a:lnTo>
                  <a:pt x="0" y="973411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6" name="Freeform 6"/>
          <p:cNvSpPr/>
          <p:nvPr/>
        </p:nvSpPr>
        <p:spPr>
          <a:xfrm>
            <a:off x="10054730" y="828965"/>
            <a:ext cx="1297172" cy="693397"/>
          </a:xfrm>
          <a:custGeom>
            <a:avLst/>
            <a:gdLst/>
            <a:ahLst/>
            <a:cxnLst/>
            <a:rect l="l" t="t" r="r" b="b"/>
            <a:pathLst>
              <a:path w="1297172" h="693397">
                <a:moveTo>
                  <a:pt x="0" y="0"/>
                </a:moveTo>
                <a:lnTo>
                  <a:pt x="1297171" y="0"/>
                </a:lnTo>
                <a:lnTo>
                  <a:pt x="1297171" y="693398"/>
                </a:lnTo>
                <a:lnTo>
                  <a:pt x="0" y="69339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7" name="Freeform 7"/>
          <p:cNvSpPr/>
          <p:nvPr/>
        </p:nvSpPr>
        <p:spPr>
          <a:xfrm>
            <a:off x="7720630" y="5881408"/>
            <a:ext cx="8588060" cy="4231571"/>
          </a:xfrm>
          <a:custGeom>
            <a:avLst/>
            <a:gdLst/>
            <a:ahLst/>
            <a:cxnLst/>
            <a:rect l="l" t="t" r="r" b="b"/>
            <a:pathLst>
              <a:path w="8588060" h="4231571">
                <a:moveTo>
                  <a:pt x="0" y="0"/>
                </a:moveTo>
                <a:lnTo>
                  <a:pt x="8588060" y="0"/>
                </a:lnTo>
                <a:lnTo>
                  <a:pt x="8588060" y="4231571"/>
                </a:lnTo>
                <a:lnTo>
                  <a:pt x="0" y="423157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8" name="TextBox 8"/>
          <p:cNvSpPr txBox="1"/>
          <p:nvPr/>
        </p:nvSpPr>
        <p:spPr>
          <a:xfrm>
            <a:off x="1229088" y="616229"/>
            <a:ext cx="7914912" cy="11664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9040"/>
              </a:lnSpc>
            </a:pPr>
            <a:r>
              <a:rPr lang="en-US" sz="8000" b="1" spc="-280">
                <a:solidFill>
                  <a:srgbClr val="086A35"/>
                </a:solidFill>
                <a:latin typeface="Gotham Bold"/>
                <a:ea typeface="Gotham Bold"/>
                <a:cs typeface="Gotham Bold"/>
                <a:sym typeface="Gotham Bold"/>
              </a:rPr>
              <a:t>兌換商城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7524989" y="9172575"/>
            <a:ext cx="584002" cy="914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24"/>
              </a:lnSpc>
              <a:spcBef>
                <a:spcPct val="0"/>
              </a:spcBef>
            </a:pPr>
            <a:r>
              <a:rPr lang="en-US" sz="5499" spc="329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11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5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3170525"/>
            <a:ext cx="4385147" cy="4150796"/>
            <a:chOff x="0" y="0"/>
            <a:chExt cx="5846862" cy="553439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846862" cy="5534395"/>
            </a:xfrm>
            <a:custGeom>
              <a:avLst/>
              <a:gdLst/>
              <a:ahLst/>
              <a:cxnLst/>
              <a:rect l="l" t="t" r="r" b="b"/>
              <a:pathLst>
                <a:path w="5846862" h="5534395">
                  <a:moveTo>
                    <a:pt x="0" y="0"/>
                  </a:moveTo>
                  <a:lnTo>
                    <a:pt x="5846862" y="0"/>
                  </a:lnTo>
                  <a:lnTo>
                    <a:pt x="5846862" y="5534395"/>
                  </a:lnTo>
                  <a:lnTo>
                    <a:pt x="0" y="55343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-17088" r="-17088"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1751685"/>
              <a:ext cx="5846862" cy="23685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725"/>
                </a:lnSpc>
                <a:spcBef>
                  <a:spcPct val="0"/>
                </a:spcBef>
              </a:pPr>
              <a:r>
                <a:rPr lang="en-US" sz="3500" b="1" spc="210">
                  <a:solidFill>
                    <a:srgbClr val="FFFFFF"/>
                  </a:solidFill>
                  <a:latin typeface="Gotham Bold"/>
                  <a:ea typeface="Gotham Bold"/>
                  <a:cs typeface="Gotham Bold"/>
                  <a:sym typeface="Gotham Bold"/>
                </a:rPr>
                <a:t>AI辨識可透過上傳圖片或快速選擇回收物，來辨識物品內容</a:t>
              </a:r>
            </a:p>
          </p:txBody>
        </p:sp>
      </p:grpSp>
      <p:sp>
        <p:nvSpPr>
          <p:cNvPr id="5" name="Freeform 5"/>
          <p:cNvSpPr/>
          <p:nvPr/>
        </p:nvSpPr>
        <p:spPr>
          <a:xfrm>
            <a:off x="5896875" y="3039497"/>
            <a:ext cx="12038611" cy="5613002"/>
          </a:xfrm>
          <a:custGeom>
            <a:avLst/>
            <a:gdLst/>
            <a:ahLst/>
            <a:cxnLst/>
            <a:rect l="l" t="t" r="r" b="b"/>
            <a:pathLst>
              <a:path w="12038611" h="5613002">
                <a:moveTo>
                  <a:pt x="0" y="0"/>
                </a:moveTo>
                <a:lnTo>
                  <a:pt x="12038611" y="0"/>
                </a:lnTo>
                <a:lnTo>
                  <a:pt x="12038611" y="5613002"/>
                </a:lnTo>
                <a:lnTo>
                  <a:pt x="0" y="56130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6" name="TextBox 6"/>
          <p:cNvSpPr txBox="1"/>
          <p:nvPr/>
        </p:nvSpPr>
        <p:spPr>
          <a:xfrm>
            <a:off x="1229088" y="616229"/>
            <a:ext cx="7914912" cy="11664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9040"/>
              </a:lnSpc>
            </a:pPr>
            <a:r>
              <a:rPr lang="en-US" sz="8000" b="1" spc="-280">
                <a:solidFill>
                  <a:srgbClr val="086A35"/>
                </a:solidFill>
                <a:latin typeface="Gotham Bold"/>
                <a:ea typeface="Gotham Bold"/>
                <a:cs typeface="Gotham Bold"/>
                <a:sym typeface="Gotham Bold"/>
              </a:rPr>
              <a:t>AI智慧掃描</a:t>
            </a:r>
          </a:p>
        </p:txBody>
      </p:sp>
      <p:sp>
        <p:nvSpPr>
          <p:cNvPr id="7" name="Freeform 7"/>
          <p:cNvSpPr/>
          <p:nvPr/>
        </p:nvSpPr>
        <p:spPr>
          <a:xfrm>
            <a:off x="7186953" y="4799868"/>
            <a:ext cx="1957047" cy="1046130"/>
          </a:xfrm>
          <a:custGeom>
            <a:avLst/>
            <a:gdLst/>
            <a:ahLst/>
            <a:cxnLst/>
            <a:rect l="l" t="t" r="r" b="b"/>
            <a:pathLst>
              <a:path w="1957047" h="1046130">
                <a:moveTo>
                  <a:pt x="0" y="0"/>
                </a:moveTo>
                <a:lnTo>
                  <a:pt x="1957047" y="0"/>
                </a:lnTo>
                <a:lnTo>
                  <a:pt x="1957047" y="1046130"/>
                </a:lnTo>
                <a:lnTo>
                  <a:pt x="0" y="104613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8" name="Freeform 8"/>
          <p:cNvSpPr/>
          <p:nvPr/>
        </p:nvSpPr>
        <p:spPr>
          <a:xfrm>
            <a:off x="11752466" y="4799868"/>
            <a:ext cx="1891273" cy="1010971"/>
          </a:xfrm>
          <a:custGeom>
            <a:avLst/>
            <a:gdLst/>
            <a:ahLst/>
            <a:cxnLst/>
            <a:rect l="l" t="t" r="r" b="b"/>
            <a:pathLst>
              <a:path w="1891273" h="1010971">
                <a:moveTo>
                  <a:pt x="0" y="0"/>
                </a:moveTo>
                <a:lnTo>
                  <a:pt x="1891273" y="0"/>
                </a:lnTo>
                <a:lnTo>
                  <a:pt x="1891273" y="1010971"/>
                </a:lnTo>
                <a:lnTo>
                  <a:pt x="0" y="101097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9" name="TextBox 9"/>
          <p:cNvSpPr txBox="1"/>
          <p:nvPr/>
        </p:nvSpPr>
        <p:spPr>
          <a:xfrm>
            <a:off x="17440872" y="9172575"/>
            <a:ext cx="752237" cy="914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24"/>
              </a:lnSpc>
              <a:spcBef>
                <a:spcPct val="0"/>
              </a:spcBef>
            </a:pPr>
            <a:r>
              <a:rPr lang="en-US" sz="5499" spc="329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12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5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3170525"/>
            <a:ext cx="4385147" cy="5350946"/>
            <a:chOff x="0" y="0"/>
            <a:chExt cx="5846862" cy="713459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846862" cy="7134595"/>
            </a:xfrm>
            <a:custGeom>
              <a:avLst/>
              <a:gdLst/>
              <a:ahLst/>
              <a:cxnLst/>
              <a:rect l="l" t="t" r="r" b="b"/>
              <a:pathLst>
                <a:path w="5846862" h="7134595">
                  <a:moveTo>
                    <a:pt x="0" y="0"/>
                  </a:moveTo>
                  <a:lnTo>
                    <a:pt x="5846862" y="0"/>
                  </a:lnTo>
                  <a:lnTo>
                    <a:pt x="5846862" y="7134595"/>
                  </a:lnTo>
                  <a:lnTo>
                    <a:pt x="0" y="71345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-36486" r="-36486"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1751685"/>
              <a:ext cx="5846862" cy="39687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725"/>
                </a:lnSpc>
                <a:spcBef>
                  <a:spcPct val="0"/>
                </a:spcBef>
              </a:pPr>
              <a:r>
                <a:rPr lang="en-US" sz="3500" b="1" spc="210">
                  <a:solidFill>
                    <a:srgbClr val="FFFFFF"/>
                  </a:solidFill>
                  <a:latin typeface="Gotham Bold"/>
                  <a:ea typeface="Gotham Bold"/>
                  <a:cs typeface="Gotham Bold"/>
                  <a:sym typeface="Gotham Bold"/>
                </a:rPr>
                <a:t>將要辨識的圖片拖曳放入或點擊上傳，再點擊下方「開始AI辨識」即可辨識圖片內容</a:t>
              </a:r>
            </a:p>
          </p:txBody>
        </p:sp>
      </p:grpSp>
      <p:sp>
        <p:nvSpPr>
          <p:cNvPr id="5" name="Freeform 5"/>
          <p:cNvSpPr/>
          <p:nvPr/>
        </p:nvSpPr>
        <p:spPr>
          <a:xfrm>
            <a:off x="5917879" y="2160723"/>
            <a:ext cx="11912002" cy="7370551"/>
          </a:xfrm>
          <a:custGeom>
            <a:avLst/>
            <a:gdLst/>
            <a:ahLst/>
            <a:cxnLst/>
            <a:rect l="l" t="t" r="r" b="b"/>
            <a:pathLst>
              <a:path w="11912002" h="7370551">
                <a:moveTo>
                  <a:pt x="0" y="0"/>
                </a:moveTo>
                <a:lnTo>
                  <a:pt x="11912002" y="0"/>
                </a:lnTo>
                <a:lnTo>
                  <a:pt x="11912002" y="7370551"/>
                </a:lnTo>
                <a:lnTo>
                  <a:pt x="0" y="737055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6" name="TextBox 6"/>
          <p:cNvSpPr txBox="1"/>
          <p:nvPr/>
        </p:nvSpPr>
        <p:spPr>
          <a:xfrm>
            <a:off x="1229088" y="616229"/>
            <a:ext cx="7914912" cy="11664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9040"/>
              </a:lnSpc>
            </a:pPr>
            <a:r>
              <a:rPr lang="en-US" sz="8000" b="1" spc="-280">
                <a:solidFill>
                  <a:srgbClr val="086A35"/>
                </a:solidFill>
                <a:latin typeface="Gotham Bold"/>
                <a:ea typeface="Gotham Bold"/>
                <a:cs typeface="Gotham Bold"/>
                <a:sym typeface="Gotham Bold"/>
              </a:rPr>
              <a:t>AI智慧掃描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7435931" y="9172575"/>
            <a:ext cx="762119" cy="914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24"/>
              </a:lnSpc>
              <a:spcBef>
                <a:spcPct val="0"/>
              </a:spcBef>
            </a:pPr>
            <a:r>
              <a:rPr lang="en-US" sz="5499" spc="329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13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5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29088" y="3068102"/>
            <a:ext cx="4385147" cy="3550721"/>
            <a:chOff x="0" y="0"/>
            <a:chExt cx="5846862" cy="473429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846862" cy="4734295"/>
            </a:xfrm>
            <a:custGeom>
              <a:avLst/>
              <a:gdLst/>
              <a:ahLst/>
              <a:cxnLst/>
              <a:rect l="l" t="t" r="r" b="b"/>
              <a:pathLst>
                <a:path w="5846862" h="4734295">
                  <a:moveTo>
                    <a:pt x="0" y="0"/>
                  </a:moveTo>
                  <a:lnTo>
                    <a:pt x="5846862" y="0"/>
                  </a:lnTo>
                  <a:lnTo>
                    <a:pt x="5846862" y="4734295"/>
                  </a:lnTo>
                  <a:lnTo>
                    <a:pt x="0" y="47342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-7389" r="-7389"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1751685"/>
              <a:ext cx="5846862" cy="15684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725"/>
                </a:lnSpc>
                <a:spcBef>
                  <a:spcPct val="0"/>
                </a:spcBef>
              </a:pPr>
              <a:r>
                <a:rPr lang="en-US" sz="3500" b="1" spc="210">
                  <a:solidFill>
                    <a:srgbClr val="FFFFFF"/>
                  </a:solidFill>
                  <a:latin typeface="Gotham Bold"/>
                  <a:ea typeface="Gotham Bold"/>
                  <a:cs typeface="Gotham Bold"/>
                  <a:sym typeface="Gotham Bold"/>
                </a:rPr>
                <a:t>透過AI辨識後，即顯示辨識結果</a:t>
              </a:r>
            </a:p>
          </p:txBody>
        </p:sp>
      </p:grpSp>
      <p:sp>
        <p:nvSpPr>
          <p:cNvPr id="5" name="Freeform 5"/>
          <p:cNvSpPr/>
          <p:nvPr/>
        </p:nvSpPr>
        <p:spPr>
          <a:xfrm>
            <a:off x="7289551" y="1379027"/>
            <a:ext cx="8813175" cy="8636912"/>
          </a:xfrm>
          <a:custGeom>
            <a:avLst/>
            <a:gdLst/>
            <a:ahLst/>
            <a:cxnLst/>
            <a:rect l="l" t="t" r="r" b="b"/>
            <a:pathLst>
              <a:path w="8813175" h="8636912">
                <a:moveTo>
                  <a:pt x="0" y="0"/>
                </a:moveTo>
                <a:lnTo>
                  <a:pt x="8813175" y="0"/>
                </a:lnTo>
                <a:lnTo>
                  <a:pt x="8813175" y="8636911"/>
                </a:lnTo>
                <a:lnTo>
                  <a:pt x="0" y="863691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6" name="TextBox 6"/>
          <p:cNvSpPr txBox="1"/>
          <p:nvPr/>
        </p:nvSpPr>
        <p:spPr>
          <a:xfrm>
            <a:off x="1229088" y="616229"/>
            <a:ext cx="7914912" cy="11664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9040"/>
              </a:lnSpc>
            </a:pPr>
            <a:r>
              <a:rPr lang="en-US" sz="8000" b="1" spc="-280">
                <a:solidFill>
                  <a:srgbClr val="086A35"/>
                </a:solidFill>
                <a:latin typeface="Gotham Bold"/>
                <a:ea typeface="Gotham Bold"/>
                <a:cs typeface="Gotham Bold"/>
                <a:sym typeface="Gotham Bold"/>
              </a:rPr>
              <a:t>AI智慧掃描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7415690" y="9172575"/>
            <a:ext cx="802600" cy="914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24"/>
              </a:lnSpc>
              <a:spcBef>
                <a:spcPct val="0"/>
              </a:spcBef>
            </a:pPr>
            <a:r>
              <a:rPr lang="en-US" sz="5499" spc="329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14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BBD9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8438814"/>
            <a:ext cx="3924719" cy="1848186"/>
          </a:xfrm>
          <a:custGeom>
            <a:avLst/>
            <a:gdLst/>
            <a:ahLst/>
            <a:cxnLst/>
            <a:rect l="l" t="t" r="r" b="b"/>
            <a:pathLst>
              <a:path w="3924719" h="1848186">
                <a:moveTo>
                  <a:pt x="0" y="0"/>
                </a:moveTo>
                <a:lnTo>
                  <a:pt x="3924719" y="0"/>
                </a:lnTo>
                <a:lnTo>
                  <a:pt x="3924719" y="1848186"/>
                </a:lnTo>
                <a:lnTo>
                  <a:pt x="0" y="18481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TextBox 3"/>
          <p:cNvSpPr txBox="1"/>
          <p:nvPr/>
        </p:nvSpPr>
        <p:spPr>
          <a:xfrm>
            <a:off x="3507376" y="3684882"/>
            <a:ext cx="11273248" cy="2324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450"/>
              </a:lnSpc>
            </a:pPr>
            <a:r>
              <a:rPr lang="en-US" sz="15000" b="1">
                <a:solidFill>
                  <a:srgbClr val="FFFFFF"/>
                </a:solidFill>
                <a:latin typeface="Gotham Bold"/>
                <a:ea typeface="Gotham Bold"/>
                <a:cs typeface="Gotham Bold"/>
                <a:sym typeface="Gotham Bold"/>
              </a:rPr>
              <a:t>04 未來展望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7436288" y="9172575"/>
            <a:ext cx="761405" cy="914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24"/>
              </a:lnSpc>
              <a:spcBef>
                <a:spcPct val="0"/>
              </a:spcBef>
            </a:pPr>
            <a:r>
              <a:rPr lang="en-US" sz="5499" spc="329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15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5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218284" y="-134744"/>
            <a:ext cx="6943487" cy="10421744"/>
          </a:xfrm>
          <a:custGeom>
            <a:avLst/>
            <a:gdLst/>
            <a:ahLst/>
            <a:cxnLst/>
            <a:rect l="l" t="t" r="r" b="b"/>
            <a:pathLst>
              <a:path w="6943487" h="10421744">
                <a:moveTo>
                  <a:pt x="0" y="0"/>
                </a:moveTo>
                <a:lnTo>
                  <a:pt x="6943486" y="0"/>
                </a:lnTo>
                <a:lnTo>
                  <a:pt x="6943486" y="10421744"/>
                </a:lnTo>
                <a:lnTo>
                  <a:pt x="0" y="1042174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2468" r="-62468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TextBox 3"/>
          <p:cNvSpPr txBox="1"/>
          <p:nvPr/>
        </p:nvSpPr>
        <p:spPr>
          <a:xfrm>
            <a:off x="2162695" y="748910"/>
            <a:ext cx="7914912" cy="13087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169"/>
              </a:lnSpc>
            </a:pPr>
            <a:r>
              <a:rPr lang="en-US" sz="8999" b="1" spc="-314">
                <a:solidFill>
                  <a:srgbClr val="086A35"/>
                </a:solidFill>
                <a:latin typeface="Gotham Bold"/>
                <a:ea typeface="Gotham Bold"/>
                <a:cs typeface="Gotham Bold"/>
                <a:sym typeface="Gotham Bold"/>
              </a:rPr>
              <a:t>合作與商業模式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871761" y="2333647"/>
            <a:ext cx="6496779" cy="742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74"/>
              </a:lnSpc>
              <a:spcBef>
                <a:spcPct val="0"/>
              </a:spcBef>
            </a:pPr>
            <a:r>
              <a:rPr lang="en-US" sz="4499" b="1" spc="269">
                <a:solidFill>
                  <a:srgbClr val="086A35"/>
                </a:solidFill>
                <a:latin typeface="Gotham Bold"/>
                <a:ea typeface="Gotham Bold"/>
                <a:cs typeface="Gotham Bold"/>
                <a:sym typeface="Gotham Bold"/>
              </a:rPr>
              <a:t>推動合作 × 擴展價值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783912" y="3711906"/>
            <a:ext cx="10672477" cy="5141443"/>
            <a:chOff x="0" y="0"/>
            <a:chExt cx="14229969" cy="685525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621883" cy="2480196"/>
            </a:xfrm>
            <a:custGeom>
              <a:avLst/>
              <a:gdLst/>
              <a:ahLst/>
              <a:cxnLst/>
              <a:rect l="l" t="t" r="r" b="b"/>
              <a:pathLst>
                <a:path w="6621883" h="2480196">
                  <a:moveTo>
                    <a:pt x="0" y="0"/>
                  </a:moveTo>
                  <a:lnTo>
                    <a:pt x="6621883" y="0"/>
                  </a:lnTo>
                  <a:lnTo>
                    <a:pt x="6621883" y="2480196"/>
                  </a:lnTo>
                  <a:lnTo>
                    <a:pt x="0" y="24801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444209" y="773373"/>
              <a:ext cx="5846862" cy="9683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6074"/>
                </a:lnSpc>
                <a:spcBef>
                  <a:spcPct val="0"/>
                </a:spcBef>
              </a:pPr>
              <a:r>
                <a:rPr lang="en-US" sz="4499" b="1" spc="269">
                  <a:solidFill>
                    <a:srgbClr val="FFFFFF"/>
                  </a:solidFill>
                  <a:latin typeface="Gotham Bold"/>
                  <a:ea typeface="Gotham Bold"/>
                  <a:cs typeface="Gotham Bold"/>
                  <a:sym typeface="Gotham Bold"/>
                </a:rPr>
                <a:t>校園推廣</a:t>
              </a:r>
            </a:p>
          </p:txBody>
        </p:sp>
        <p:sp>
          <p:nvSpPr>
            <p:cNvPr id="8" name="Freeform 8"/>
            <p:cNvSpPr/>
            <p:nvPr/>
          </p:nvSpPr>
          <p:spPr>
            <a:xfrm>
              <a:off x="7608085" y="0"/>
              <a:ext cx="6621883" cy="2480196"/>
            </a:xfrm>
            <a:custGeom>
              <a:avLst/>
              <a:gdLst/>
              <a:ahLst/>
              <a:cxnLst/>
              <a:rect l="l" t="t" r="r" b="b"/>
              <a:pathLst>
                <a:path w="6621883" h="2480196">
                  <a:moveTo>
                    <a:pt x="0" y="0"/>
                  </a:moveTo>
                  <a:lnTo>
                    <a:pt x="6621884" y="0"/>
                  </a:lnTo>
                  <a:lnTo>
                    <a:pt x="6621884" y="2480196"/>
                  </a:lnTo>
                  <a:lnTo>
                    <a:pt x="0" y="24801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8052295" y="773373"/>
              <a:ext cx="5846862" cy="9683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6074"/>
                </a:lnSpc>
                <a:spcBef>
                  <a:spcPct val="0"/>
                </a:spcBef>
              </a:pPr>
              <a:r>
                <a:rPr lang="en-US" sz="4499" b="1" spc="269">
                  <a:solidFill>
                    <a:srgbClr val="FFFFFF"/>
                  </a:solidFill>
                  <a:latin typeface="Gotham Bold"/>
                  <a:ea typeface="Gotham Bold"/>
                  <a:cs typeface="Gotham Bold"/>
                  <a:sym typeface="Gotham Bold"/>
                </a:rPr>
                <a:t>企業 ESG 合作</a:t>
              </a:r>
            </a:p>
          </p:txBody>
        </p:sp>
        <p:sp>
          <p:nvSpPr>
            <p:cNvPr id="10" name="Freeform 10"/>
            <p:cNvSpPr/>
            <p:nvPr/>
          </p:nvSpPr>
          <p:spPr>
            <a:xfrm>
              <a:off x="0" y="4375061"/>
              <a:ext cx="6621883" cy="2480196"/>
            </a:xfrm>
            <a:custGeom>
              <a:avLst/>
              <a:gdLst/>
              <a:ahLst/>
              <a:cxnLst/>
              <a:rect l="l" t="t" r="r" b="b"/>
              <a:pathLst>
                <a:path w="6621883" h="2480196">
                  <a:moveTo>
                    <a:pt x="0" y="0"/>
                  </a:moveTo>
                  <a:lnTo>
                    <a:pt x="6621883" y="0"/>
                  </a:lnTo>
                  <a:lnTo>
                    <a:pt x="6621883" y="2480196"/>
                  </a:lnTo>
                  <a:lnTo>
                    <a:pt x="0" y="24801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444209" y="5148434"/>
              <a:ext cx="5846862" cy="9683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6074"/>
                </a:lnSpc>
                <a:spcBef>
                  <a:spcPct val="0"/>
                </a:spcBef>
              </a:pPr>
              <a:r>
                <a:rPr lang="en-US" sz="4499" b="1" spc="269">
                  <a:solidFill>
                    <a:srgbClr val="FFFFFF"/>
                  </a:solidFill>
                  <a:latin typeface="Gotham Bold"/>
                  <a:ea typeface="Gotham Bold"/>
                  <a:cs typeface="Gotham Bold"/>
                  <a:sym typeface="Gotham Bold"/>
                </a:rPr>
                <a:t>擴展</a:t>
              </a:r>
              <a:r>
                <a:rPr lang="en-US" sz="4499" b="1" u="none" spc="269">
                  <a:solidFill>
                    <a:srgbClr val="FFFFFF"/>
                  </a:solidFill>
                  <a:latin typeface="Gotham Bold"/>
                  <a:ea typeface="Gotham Bold"/>
                  <a:cs typeface="Gotham Bold"/>
                  <a:sym typeface="Gotham Bold"/>
                </a:rPr>
                <a:t>合作商家</a:t>
              </a:r>
            </a:p>
          </p:txBody>
        </p:sp>
        <p:sp>
          <p:nvSpPr>
            <p:cNvPr id="12" name="Freeform 12"/>
            <p:cNvSpPr/>
            <p:nvPr/>
          </p:nvSpPr>
          <p:spPr>
            <a:xfrm>
              <a:off x="7608085" y="4375061"/>
              <a:ext cx="6621883" cy="2480196"/>
            </a:xfrm>
            <a:custGeom>
              <a:avLst/>
              <a:gdLst/>
              <a:ahLst/>
              <a:cxnLst/>
              <a:rect l="l" t="t" r="r" b="b"/>
              <a:pathLst>
                <a:path w="6621883" h="2480196">
                  <a:moveTo>
                    <a:pt x="0" y="0"/>
                  </a:moveTo>
                  <a:lnTo>
                    <a:pt x="6621884" y="0"/>
                  </a:lnTo>
                  <a:lnTo>
                    <a:pt x="6621884" y="2480196"/>
                  </a:lnTo>
                  <a:lnTo>
                    <a:pt x="0" y="24801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8052295" y="5148434"/>
              <a:ext cx="5846862" cy="9683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6074"/>
                </a:lnSpc>
                <a:spcBef>
                  <a:spcPct val="0"/>
                </a:spcBef>
              </a:pPr>
              <a:r>
                <a:rPr lang="en-US" sz="4499" b="1" spc="269">
                  <a:solidFill>
                    <a:srgbClr val="FFFFFF"/>
                  </a:solidFill>
                  <a:latin typeface="Gotham Bold"/>
                  <a:ea typeface="Gotham Bold"/>
                  <a:cs typeface="Gotham Bold"/>
                  <a:sym typeface="Gotham Bold"/>
                </a:rPr>
                <a:t>永續營運模式</a:t>
              </a:r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7424084" y="9172575"/>
            <a:ext cx="785812" cy="914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24"/>
              </a:lnSpc>
              <a:spcBef>
                <a:spcPct val="0"/>
              </a:spcBef>
            </a:pPr>
            <a:r>
              <a:rPr lang="en-US" sz="5499" spc="329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16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5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972475" y="0"/>
            <a:ext cx="6853714" cy="10287000"/>
          </a:xfrm>
          <a:custGeom>
            <a:avLst/>
            <a:gdLst/>
            <a:ahLst/>
            <a:cxnLst/>
            <a:rect l="l" t="t" r="r" b="b"/>
            <a:pathLst>
              <a:path w="6853714" h="10287000">
                <a:moveTo>
                  <a:pt x="0" y="0"/>
                </a:moveTo>
                <a:lnTo>
                  <a:pt x="6853713" y="0"/>
                </a:lnTo>
                <a:lnTo>
                  <a:pt x="6853713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2640" r="-62640"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1028700" y="3170525"/>
            <a:ext cx="4385147" cy="3093522"/>
            <a:chOff x="0" y="0"/>
            <a:chExt cx="5846862" cy="412469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846862" cy="4124696"/>
            </a:xfrm>
            <a:custGeom>
              <a:avLst/>
              <a:gdLst/>
              <a:ahLst/>
              <a:cxnLst/>
              <a:rect l="l" t="t" r="r" b="b"/>
              <a:pathLst>
                <a:path w="5846862" h="4124696">
                  <a:moveTo>
                    <a:pt x="0" y="0"/>
                  </a:moveTo>
                  <a:lnTo>
                    <a:pt x="5846862" y="0"/>
                  </a:lnTo>
                  <a:lnTo>
                    <a:pt x="5846862" y="4124696"/>
                  </a:lnTo>
                  <a:lnTo>
                    <a:pt x="0" y="41246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742160"/>
              <a:ext cx="5846862" cy="9683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6074"/>
                </a:lnSpc>
                <a:spcBef>
                  <a:spcPct val="0"/>
                </a:spcBef>
              </a:pPr>
              <a:r>
                <a:rPr lang="en-US" sz="4499" b="1" spc="269">
                  <a:solidFill>
                    <a:srgbClr val="FFFFFF"/>
                  </a:solidFill>
                  <a:latin typeface="Gotham Bold"/>
                  <a:ea typeface="Gotham Bold"/>
                  <a:cs typeface="Gotham Bold"/>
                  <a:sym typeface="Gotham Bold"/>
                </a:rPr>
                <a:t>全民回收數位化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666982" y="3170525"/>
            <a:ext cx="4476515" cy="3157978"/>
            <a:chOff x="0" y="0"/>
            <a:chExt cx="5968686" cy="421063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968686" cy="4210637"/>
            </a:xfrm>
            <a:custGeom>
              <a:avLst/>
              <a:gdLst/>
              <a:ahLst/>
              <a:cxnLst/>
              <a:rect l="l" t="t" r="r" b="b"/>
              <a:pathLst>
                <a:path w="5968686" h="4210637">
                  <a:moveTo>
                    <a:pt x="0" y="0"/>
                  </a:moveTo>
                  <a:lnTo>
                    <a:pt x="5968686" y="0"/>
                  </a:lnTo>
                  <a:lnTo>
                    <a:pt x="5968686" y="4210637"/>
                  </a:lnTo>
                  <a:lnTo>
                    <a:pt x="0" y="42106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60912" y="1662258"/>
              <a:ext cx="5846862" cy="9683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6074"/>
                </a:lnSpc>
                <a:spcBef>
                  <a:spcPct val="0"/>
                </a:spcBef>
              </a:pPr>
              <a:r>
                <a:rPr lang="en-US" sz="4499" b="1" spc="269">
                  <a:solidFill>
                    <a:srgbClr val="FFFFFF"/>
                  </a:solidFill>
                  <a:latin typeface="Gotham Bold"/>
                  <a:ea typeface="Gotham Bold"/>
                  <a:cs typeface="Gotham Bold"/>
                  <a:sym typeface="Gotham Bold"/>
                </a:rPr>
                <a:t>教育平台角色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3889408" y="6738078"/>
            <a:ext cx="4461485" cy="3147375"/>
            <a:chOff x="0" y="0"/>
            <a:chExt cx="5948646" cy="4196499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5948646" cy="4196499"/>
            </a:xfrm>
            <a:custGeom>
              <a:avLst/>
              <a:gdLst/>
              <a:ahLst/>
              <a:cxnLst/>
              <a:rect l="l" t="t" r="r" b="b"/>
              <a:pathLst>
                <a:path w="5948646" h="4196499">
                  <a:moveTo>
                    <a:pt x="0" y="0"/>
                  </a:moveTo>
                  <a:lnTo>
                    <a:pt x="5948646" y="0"/>
                  </a:lnTo>
                  <a:lnTo>
                    <a:pt x="5948646" y="4196499"/>
                  </a:lnTo>
                  <a:lnTo>
                    <a:pt x="0" y="41964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50892" y="1762026"/>
              <a:ext cx="5846862" cy="9683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6074"/>
                </a:lnSpc>
                <a:spcBef>
                  <a:spcPct val="0"/>
                </a:spcBef>
              </a:pPr>
              <a:r>
                <a:rPr lang="en-US" sz="4499" b="1" spc="269">
                  <a:solidFill>
                    <a:srgbClr val="FFFFFF"/>
                  </a:solidFill>
                  <a:latin typeface="Gotham Bold"/>
                  <a:ea typeface="Gotham Bold"/>
                  <a:cs typeface="Gotham Bold"/>
                  <a:sym typeface="Gotham Bold"/>
                </a:rPr>
                <a:t>循環經濟連結</a:t>
              </a: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2162695" y="529614"/>
            <a:ext cx="7914912" cy="13087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169"/>
              </a:lnSpc>
            </a:pPr>
            <a:r>
              <a:rPr lang="en-US" sz="8999" b="1" spc="-314">
                <a:solidFill>
                  <a:srgbClr val="086A35"/>
                </a:solidFill>
                <a:latin typeface="Gotham Bold"/>
                <a:ea typeface="Gotham Bold"/>
                <a:cs typeface="Gotham Bold"/>
                <a:sym typeface="Gotham Bold"/>
              </a:rPr>
              <a:t>長期願景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871761" y="2178408"/>
            <a:ext cx="6496779" cy="742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74"/>
              </a:lnSpc>
              <a:spcBef>
                <a:spcPct val="0"/>
              </a:spcBef>
            </a:pPr>
            <a:r>
              <a:rPr lang="en-US" sz="4499" b="1" spc="269">
                <a:solidFill>
                  <a:srgbClr val="086A35"/>
                </a:solidFill>
                <a:latin typeface="Gotham Bold"/>
                <a:ea typeface="Gotham Bold"/>
                <a:cs typeface="Gotham Bold"/>
                <a:sym typeface="Gotham Bold"/>
              </a:rPr>
              <a:t>邁向綠色數位生態系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7441884" y="9172575"/>
            <a:ext cx="750213" cy="914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24"/>
              </a:lnSpc>
              <a:spcBef>
                <a:spcPct val="0"/>
              </a:spcBef>
            </a:pPr>
            <a:r>
              <a:rPr lang="en-US" sz="5499" spc="329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17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5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435802">
            <a:off x="13207802" y="3434931"/>
            <a:ext cx="3981834" cy="3417138"/>
          </a:xfrm>
          <a:custGeom>
            <a:avLst/>
            <a:gdLst/>
            <a:ahLst/>
            <a:cxnLst/>
            <a:rect l="l" t="t" r="r" b="b"/>
            <a:pathLst>
              <a:path w="3981834" h="3417138">
                <a:moveTo>
                  <a:pt x="0" y="0"/>
                </a:moveTo>
                <a:lnTo>
                  <a:pt x="3981834" y="0"/>
                </a:lnTo>
                <a:lnTo>
                  <a:pt x="3981834" y="3417138"/>
                </a:lnTo>
                <a:lnTo>
                  <a:pt x="0" y="34171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4983372" y="1695818"/>
            <a:ext cx="8321256" cy="7641901"/>
            <a:chOff x="0" y="0"/>
            <a:chExt cx="11095007" cy="10189202"/>
          </a:xfrm>
        </p:grpSpPr>
        <p:sp>
          <p:nvSpPr>
            <p:cNvPr id="4" name="TextBox 4"/>
            <p:cNvSpPr txBox="1"/>
            <p:nvPr/>
          </p:nvSpPr>
          <p:spPr>
            <a:xfrm>
              <a:off x="0" y="-85725"/>
              <a:ext cx="11095007" cy="11906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7424"/>
                </a:lnSpc>
                <a:spcBef>
                  <a:spcPct val="0"/>
                </a:spcBef>
              </a:pPr>
              <a:r>
                <a:rPr lang="en-US" sz="5499" b="1" spc="329">
                  <a:solidFill>
                    <a:srgbClr val="086A35"/>
                  </a:solidFill>
                  <a:latin typeface="Gotham Bold"/>
                  <a:ea typeface="Gotham Bold"/>
                  <a:cs typeface="Gotham Bold"/>
                  <a:sym typeface="Gotham Bold"/>
                </a:rPr>
                <a:t>01 專題主題與介紹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734174"/>
              <a:ext cx="11095007" cy="11906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7424"/>
                </a:lnSpc>
                <a:spcBef>
                  <a:spcPct val="0"/>
                </a:spcBef>
              </a:pPr>
              <a:r>
                <a:rPr lang="en-US" sz="5499" b="1" spc="329">
                  <a:solidFill>
                    <a:srgbClr val="086A35"/>
                  </a:solidFill>
                  <a:latin typeface="Gotham Bold"/>
                  <a:ea typeface="Gotham Bold"/>
                  <a:cs typeface="Gotham Bold"/>
                  <a:sym typeface="Gotham Bold"/>
                </a:rPr>
                <a:t>02 系統架構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3550274"/>
              <a:ext cx="11095007" cy="11906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7424"/>
                </a:lnSpc>
                <a:spcBef>
                  <a:spcPct val="0"/>
                </a:spcBef>
              </a:pPr>
              <a:r>
                <a:rPr lang="en-US" sz="5499" b="1" spc="329">
                  <a:solidFill>
                    <a:srgbClr val="086A35"/>
                  </a:solidFill>
                  <a:latin typeface="Gotham Bold"/>
                  <a:ea typeface="Gotham Bold"/>
                  <a:cs typeface="Gotham Bold"/>
                  <a:sym typeface="Gotham Bold"/>
                </a:rPr>
                <a:t>03 功能介紹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5366375"/>
              <a:ext cx="11095007" cy="11906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7424"/>
                </a:lnSpc>
                <a:spcBef>
                  <a:spcPct val="0"/>
                </a:spcBef>
              </a:pPr>
              <a:r>
                <a:rPr lang="en-US" sz="5499" b="1" spc="329">
                  <a:solidFill>
                    <a:srgbClr val="086A35"/>
                  </a:solidFill>
                  <a:latin typeface="Gotham Bold"/>
                  <a:ea typeface="Gotham Bold"/>
                  <a:cs typeface="Gotham Bold"/>
                  <a:sym typeface="Gotham Bold"/>
                </a:rPr>
                <a:t>04 未來展望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7182476"/>
              <a:ext cx="11095007" cy="11906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7424"/>
                </a:lnSpc>
                <a:spcBef>
                  <a:spcPct val="0"/>
                </a:spcBef>
              </a:pPr>
              <a:r>
                <a:rPr lang="en-US" sz="5499" b="1" spc="329">
                  <a:solidFill>
                    <a:srgbClr val="086A35"/>
                  </a:solidFill>
                  <a:latin typeface="Gotham Bold"/>
                  <a:ea typeface="Gotham Bold"/>
                  <a:cs typeface="Gotham Bold"/>
                  <a:sym typeface="Gotham Bold"/>
                </a:rPr>
                <a:t>05 初評修正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8998576"/>
              <a:ext cx="11095007" cy="11906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7424"/>
                </a:lnSpc>
                <a:spcBef>
                  <a:spcPct val="0"/>
                </a:spcBef>
              </a:pPr>
              <a:r>
                <a:rPr lang="en-US" sz="5499" b="1" spc="329">
                  <a:solidFill>
                    <a:srgbClr val="086A35"/>
                  </a:solidFill>
                  <a:latin typeface="Gotham Bold"/>
                  <a:ea typeface="Gotham Bold"/>
                  <a:cs typeface="Gotham Bold"/>
                  <a:sym typeface="Gotham Bold"/>
                </a:rPr>
                <a:t>06 系統展示</a:t>
              </a:r>
            </a:p>
          </p:txBody>
        </p:sp>
      </p:grpSp>
      <p:sp>
        <p:nvSpPr>
          <p:cNvPr id="10" name="Freeform 10"/>
          <p:cNvSpPr/>
          <p:nvPr/>
        </p:nvSpPr>
        <p:spPr>
          <a:xfrm>
            <a:off x="15977401" y="8400021"/>
            <a:ext cx="3945537" cy="5596506"/>
          </a:xfrm>
          <a:custGeom>
            <a:avLst/>
            <a:gdLst/>
            <a:ahLst/>
            <a:cxnLst/>
            <a:rect l="l" t="t" r="r" b="b"/>
            <a:pathLst>
              <a:path w="3945537" h="5596506">
                <a:moveTo>
                  <a:pt x="0" y="0"/>
                </a:moveTo>
                <a:lnTo>
                  <a:pt x="3945537" y="0"/>
                </a:lnTo>
                <a:lnTo>
                  <a:pt x="3945537" y="5596507"/>
                </a:lnTo>
                <a:lnTo>
                  <a:pt x="0" y="559650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11" name="Freeform 11"/>
          <p:cNvSpPr/>
          <p:nvPr/>
        </p:nvSpPr>
        <p:spPr>
          <a:xfrm>
            <a:off x="-2700774" y="3344548"/>
            <a:ext cx="4158368" cy="4114800"/>
          </a:xfrm>
          <a:custGeom>
            <a:avLst/>
            <a:gdLst/>
            <a:ahLst/>
            <a:cxnLst/>
            <a:rect l="l" t="t" r="r" b="b"/>
            <a:pathLst>
              <a:path w="4158368" h="4114800">
                <a:moveTo>
                  <a:pt x="0" y="0"/>
                </a:moveTo>
                <a:lnTo>
                  <a:pt x="4158368" y="0"/>
                </a:lnTo>
                <a:lnTo>
                  <a:pt x="415836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2" name="Freeform 12"/>
          <p:cNvSpPr/>
          <p:nvPr/>
        </p:nvSpPr>
        <p:spPr>
          <a:xfrm>
            <a:off x="-304945" y="8869048"/>
            <a:ext cx="4264041" cy="4114800"/>
          </a:xfrm>
          <a:custGeom>
            <a:avLst/>
            <a:gdLst/>
            <a:ahLst/>
            <a:cxnLst/>
            <a:rect l="l" t="t" r="r" b="b"/>
            <a:pathLst>
              <a:path w="4264041" h="4114800">
                <a:moveTo>
                  <a:pt x="0" y="0"/>
                </a:moveTo>
                <a:lnTo>
                  <a:pt x="4264042" y="0"/>
                </a:lnTo>
                <a:lnTo>
                  <a:pt x="426404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13" name="Freeform 13"/>
          <p:cNvSpPr/>
          <p:nvPr/>
        </p:nvSpPr>
        <p:spPr>
          <a:xfrm>
            <a:off x="10678756" y="9337720"/>
            <a:ext cx="4519963" cy="3721110"/>
          </a:xfrm>
          <a:custGeom>
            <a:avLst/>
            <a:gdLst/>
            <a:ahLst/>
            <a:cxnLst/>
            <a:rect l="l" t="t" r="r" b="b"/>
            <a:pathLst>
              <a:path w="4519963" h="3721110">
                <a:moveTo>
                  <a:pt x="0" y="0"/>
                </a:moveTo>
                <a:lnTo>
                  <a:pt x="4519963" y="0"/>
                </a:lnTo>
                <a:lnTo>
                  <a:pt x="4519963" y="3721110"/>
                </a:lnTo>
                <a:lnTo>
                  <a:pt x="0" y="372111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14" name="TextBox 14"/>
          <p:cNvSpPr txBox="1"/>
          <p:nvPr/>
        </p:nvSpPr>
        <p:spPr>
          <a:xfrm>
            <a:off x="1028700" y="478790"/>
            <a:ext cx="2556701" cy="14604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1299"/>
              </a:lnSpc>
            </a:pPr>
            <a:r>
              <a:rPr lang="en-US" sz="9999" b="1" spc="-349">
                <a:solidFill>
                  <a:srgbClr val="086A35"/>
                </a:solidFill>
                <a:latin typeface="Gotham Bold"/>
                <a:ea typeface="Gotham Bold"/>
                <a:cs typeface="Gotham Bold"/>
                <a:sym typeface="Gotham Bold"/>
              </a:rPr>
              <a:t>目錄</a:t>
            </a:r>
          </a:p>
        </p:txBody>
      </p:sp>
      <p:sp>
        <p:nvSpPr>
          <p:cNvPr id="15" name="Freeform 15"/>
          <p:cNvSpPr/>
          <p:nvPr/>
        </p:nvSpPr>
        <p:spPr>
          <a:xfrm>
            <a:off x="14630036" y="-2847238"/>
            <a:ext cx="4212307" cy="4114800"/>
          </a:xfrm>
          <a:custGeom>
            <a:avLst/>
            <a:gdLst/>
            <a:ahLst/>
            <a:cxnLst/>
            <a:rect l="l" t="t" r="r" b="b"/>
            <a:pathLst>
              <a:path w="4212307" h="4114800">
                <a:moveTo>
                  <a:pt x="0" y="0"/>
                </a:moveTo>
                <a:lnTo>
                  <a:pt x="4212308" y="0"/>
                </a:lnTo>
                <a:lnTo>
                  <a:pt x="421230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BBD9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8429545"/>
            <a:ext cx="3105167" cy="1857455"/>
          </a:xfrm>
          <a:custGeom>
            <a:avLst/>
            <a:gdLst/>
            <a:ahLst/>
            <a:cxnLst/>
            <a:rect l="l" t="t" r="r" b="b"/>
            <a:pathLst>
              <a:path w="3105167" h="1857455">
                <a:moveTo>
                  <a:pt x="0" y="0"/>
                </a:moveTo>
                <a:lnTo>
                  <a:pt x="3105167" y="0"/>
                </a:lnTo>
                <a:lnTo>
                  <a:pt x="3105167" y="1857455"/>
                </a:lnTo>
                <a:lnTo>
                  <a:pt x="0" y="18574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TextBox 3"/>
          <p:cNvSpPr txBox="1"/>
          <p:nvPr/>
        </p:nvSpPr>
        <p:spPr>
          <a:xfrm>
            <a:off x="3507376" y="3684882"/>
            <a:ext cx="11273248" cy="2324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450"/>
              </a:lnSpc>
            </a:pPr>
            <a:r>
              <a:rPr lang="en-US" sz="15000" b="1">
                <a:solidFill>
                  <a:srgbClr val="FFFFFF"/>
                </a:solidFill>
                <a:latin typeface="Gotham Bold"/>
                <a:ea typeface="Gotham Bold"/>
                <a:cs typeface="Gotham Bold"/>
                <a:sym typeface="Gotham Bold"/>
              </a:rPr>
              <a:t>05 初評修正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7430037" y="9172575"/>
            <a:ext cx="773906" cy="914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24"/>
              </a:lnSpc>
              <a:spcBef>
                <a:spcPct val="0"/>
              </a:spcBef>
            </a:pPr>
            <a:r>
              <a:rPr lang="en-US" sz="5499" spc="329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18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5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8476486"/>
            <a:ext cx="2109709" cy="1810514"/>
          </a:xfrm>
          <a:custGeom>
            <a:avLst/>
            <a:gdLst/>
            <a:ahLst/>
            <a:cxnLst/>
            <a:rect l="l" t="t" r="r" b="b"/>
            <a:pathLst>
              <a:path w="2109709" h="1810514">
                <a:moveTo>
                  <a:pt x="0" y="0"/>
                </a:moveTo>
                <a:lnTo>
                  <a:pt x="2109709" y="0"/>
                </a:lnTo>
                <a:lnTo>
                  <a:pt x="2109709" y="1810514"/>
                </a:lnTo>
                <a:lnTo>
                  <a:pt x="0" y="18105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TextBox 3"/>
          <p:cNvSpPr txBox="1"/>
          <p:nvPr/>
        </p:nvSpPr>
        <p:spPr>
          <a:xfrm>
            <a:off x="1603639" y="756875"/>
            <a:ext cx="11964015" cy="990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99"/>
              </a:lnSpc>
              <a:spcBef>
                <a:spcPct val="0"/>
              </a:spcBef>
            </a:pPr>
            <a:r>
              <a:rPr lang="en-US" sz="5999" b="1" spc="359">
                <a:solidFill>
                  <a:srgbClr val="086A35"/>
                </a:solidFill>
                <a:latin typeface="Gotham Bold"/>
                <a:ea typeface="Gotham Bold"/>
                <a:cs typeface="Gotham Bold"/>
                <a:sym typeface="Gotham Bold"/>
              </a:rPr>
              <a:t>Q1：審核方式是如何操作的？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603639" y="4699863"/>
            <a:ext cx="15655661" cy="2038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100"/>
              </a:lnSpc>
              <a:spcBef>
                <a:spcPct val="0"/>
              </a:spcBef>
            </a:pPr>
            <a:r>
              <a:rPr lang="en-US" sz="6000" b="1" spc="359">
                <a:solidFill>
                  <a:srgbClr val="086A35"/>
                </a:solidFill>
                <a:latin typeface="Gotham Bold"/>
                <a:ea typeface="Gotham Bold"/>
                <a:cs typeface="Gotham Bold"/>
                <a:sym typeface="Gotham Bold"/>
              </a:rPr>
              <a:t>Q2：如何防範同一位使用者重複申請審核同一筆資料？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603639" y="7140625"/>
            <a:ext cx="10096143" cy="847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50"/>
              </a:lnSpc>
              <a:spcBef>
                <a:spcPct val="0"/>
              </a:spcBef>
            </a:pPr>
            <a:r>
              <a:rPr lang="en-US" sz="5000" spc="300">
                <a:solidFill>
                  <a:srgbClr val="086A35"/>
                </a:solidFill>
                <a:latin typeface="Gotham"/>
                <a:ea typeface="Gotham"/>
                <a:cs typeface="Gotham"/>
                <a:sym typeface="Gotham"/>
              </a:rPr>
              <a:t>每位會員每日僅能申請一筆審核。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603639" y="2385469"/>
            <a:ext cx="15991976" cy="16478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49"/>
              </a:lnSpc>
            </a:pPr>
            <a:r>
              <a:rPr lang="en-US" sz="4499" spc="319">
                <a:solidFill>
                  <a:srgbClr val="086A35"/>
                </a:solidFill>
                <a:latin typeface="Montserrat"/>
                <a:ea typeface="Montserrat"/>
                <a:cs typeface="Montserrat"/>
                <a:sym typeface="Montserrat"/>
              </a:rPr>
              <a:t>使用者上傳回收物＋QR Code 照片 → 系統進行比對 → Verifier（審核人員）確認 → 系統完成紀錄與點數發放。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7259300" y="9172575"/>
            <a:ext cx="950596" cy="9144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424"/>
              </a:lnSpc>
              <a:spcBef>
                <a:spcPct val="0"/>
              </a:spcBef>
            </a:pPr>
            <a:r>
              <a:rPr lang="en-US" sz="5499" spc="329" dirty="0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19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5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59214" y="1745598"/>
            <a:ext cx="7702998" cy="3565973"/>
            <a:chOff x="0" y="0"/>
            <a:chExt cx="1791005" cy="82911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91005" cy="829116"/>
            </a:xfrm>
            <a:custGeom>
              <a:avLst/>
              <a:gdLst/>
              <a:ahLst/>
              <a:cxnLst/>
              <a:rect l="l" t="t" r="r" b="b"/>
              <a:pathLst>
                <a:path w="1791005" h="829116">
                  <a:moveTo>
                    <a:pt x="0" y="0"/>
                  </a:moveTo>
                  <a:lnTo>
                    <a:pt x="1791005" y="0"/>
                  </a:lnTo>
                  <a:lnTo>
                    <a:pt x="1791005" y="829116"/>
                  </a:lnTo>
                  <a:lnTo>
                    <a:pt x="0" y="829116"/>
                  </a:lnTo>
                  <a:close/>
                </a:path>
              </a:pathLst>
            </a:custGeom>
            <a:solidFill>
              <a:srgbClr val="D7ECE1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38100"/>
              <a:ext cx="1791005" cy="791016"/>
            </a:xfrm>
            <a:prstGeom prst="rect">
              <a:avLst/>
            </a:prstGeom>
          </p:spPr>
          <p:txBody>
            <a:bodyPr lIns="57544" tIns="57544" rIns="57544" bIns="57544" rtlCol="0" anchor="ctr"/>
            <a:lstStyle/>
            <a:p>
              <a:pPr algn="ctr">
                <a:lnSpc>
                  <a:spcPts val="2266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459214" y="1745598"/>
            <a:ext cx="7702998" cy="1266010"/>
            <a:chOff x="0" y="0"/>
            <a:chExt cx="1791005" cy="29435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791005" cy="294357"/>
            </a:xfrm>
            <a:custGeom>
              <a:avLst/>
              <a:gdLst/>
              <a:ahLst/>
              <a:cxnLst/>
              <a:rect l="l" t="t" r="r" b="b"/>
              <a:pathLst>
                <a:path w="1791005" h="294357">
                  <a:moveTo>
                    <a:pt x="0" y="0"/>
                  </a:moveTo>
                  <a:lnTo>
                    <a:pt x="1791005" y="0"/>
                  </a:lnTo>
                  <a:lnTo>
                    <a:pt x="1791005" y="294357"/>
                  </a:lnTo>
                  <a:lnTo>
                    <a:pt x="0" y="294357"/>
                  </a:lnTo>
                  <a:close/>
                </a:path>
              </a:pathLst>
            </a:custGeom>
            <a:solidFill>
              <a:srgbClr val="086A35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38100"/>
              <a:ext cx="1791005" cy="256257"/>
            </a:xfrm>
            <a:prstGeom prst="rect">
              <a:avLst/>
            </a:prstGeom>
          </p:spPr>
          <p:txBody>
            <a:bodyPr lIns="57544" tIns="57544" rIns="57544" bIns="57544" rtlCol="0" anchor="ctr"/>
            <a:lstStyle/>
            <a:p>
              <a:pPr algn="ctr">
                <a:lnSpc>
                  <a:spcPts val="2266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130143" y="1745598"/>
            <a:ext cx="7129157" cy="3565973"/>
            <a:chOff x="0" y="0"/>
            <a:chExt cx="1877638" cy="93918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877638" cy="939186"/>
            </a:xfrm>
            <a:custGeom>
              <a:avLst/>
              <a:gdLst/>
              <a:ahLst/>
              <a:cxnLst/>
              <a:rect l="l" t="t" r="r" b="b"/>
              <a:pathLst>
                <a:path w="1877638" h="939186">
                  <a:moveTo>
                    <a:pt x="0" y="0"/>
                  </a:moveTo>
                  <a:lnTo>
                    <a:pt x="1877638" y="0"/>
                  </a:lnTo>
                  <a:lnTo>
                    <a:pt x="1877638" y="939186"/>
                  </a:lnTo>
                  <a:lnTo>
                    <a:pt x="0" y="939186"/>
                  </a:lnTo>
                  <a:close/>
                </a:path>
              </a:pathLst>
            </a:custGeom>
            <a:solidFill>
              <a:srgbClr val="D7ECE1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38100"/>
              <a:ext cx="1877638" cy="9010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66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0130143" y="1756799"/>
            <a:ext cx="7129157" cy="1254809"/>
            <a:chOff x="0" y="0"/>
            <a:chExt cx="1877638" cy="33048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877638" cy="330485"/>
            </a:xfrm>
            <a:custGeom>
              <a:avLst/>
              <a:gdLst/>
              <a:ahLst/>
              <a:cxnLst/>
              <a:rect l="l" t="t" r="r" b="b"/>
              <a:pathLst>
                <a:path w="1877638" h="330485">
                  <a:moveTo>
                    <a:pt x="0" y="0"/>
                  </a:moveTo>
                  <a:lnTo>
                    <a:pt x="1877638" y="0"/>
                  </a:lnTo>
                  <a:lnTo>
                    <a:pt x="1877638" y="330485"/>
                  </a:lnTo>
                  <a:lnTo>
                    <a:pt x="0" y="330485"/>
                  </a:lnTo>
                  <a:close/>
                </a:path>
              </a:pathLst>
            </a:custGeom>
            <a:solidFill>
              <a:srgbClr val="086A35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38100"/>
              <a:ext cx="1877638" cy="2923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66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2370870" y="7673771"/>
            <a:ext cx="5879684" cy="1427519"/>
            <a:chOff x="0" y="0"/>
            <a:chExt cx="7839579" cy="1903359"/>
          </a:xfrm>
        </p:grpSpPr>
        <p:grpSp>
          <p:nvGrpSpPr>
            <p:cNvPr id="15" name="Group 15"/>
            <p:cNvGrpSpPr/>
            <p:nvPr/>
          </p:nvGrpSpPr>
          <p:grpSpPr>
            <a:xfrm>
              <a:off x="0" y="0"/>
              <a:ext cx="7839579" cy="1903359"/>
              <a:chOff x="0" y="0"/>
              <a:chExt cx="1367071" cy="331909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1367071" cy="331909"/>
              </a:xfrm>
              <a:custGeom>
                <a:avLst/>
                <a:gdLst/>
                <a:ahLst/>
                <a:cxnLst/>
                <a:rect l="l" t="t" r="r" b="b"/>
                <a:pathLst>
                  <a:path w="1367071" h="331909">
                    <a:moveTo>
                      <a:pt x="0" y="0"/>
                    </a:moveTo>
                    <a:lnTo>
                      <a:pt x="1367071" y="0"/>
                    </a:lnTo>
                    <a:lnTo>
                      <a:pt x="1367071" y="331909"/>
                    </a:lnTo>
                    <a:lnTo>
                      <a:pt x="0" y="331909"/>
                    </a:lnTo>
                    <a:close/>
                  </a:path>
                </a:pathLst>
              </a:custGeom>
              <a:solidFill>
                <a:srgbClr val="D7ECE1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38100"/>
                <a:ext cx="1367071" cy="293809"/>
              </a:xfrm>
              <a:prstGeom prst="rect">
                <a:avLst/>
              </a:prstGeom>
            </p:spPr>
            <p:txBody>
              <a:bodyPr lIns="57544" tIns="57544" rIns="57544" bIns="57544" rtlCol="0" anchor="ctr"/>
              <a:lstStyle/>
              <a:p>
                <a:pPr algn="ctr">
                  <a:lnSpc>
                    <a:spcPts val="2266"/>
                  </a:lnSpc>
                </a:pPr>
                <a:endParaRPr/>
              </a:p>
            </p:txBody>
          </p:sp>
        </p:grpSp>
        <p:sp>
          <p:nvSpPr>
            <p:cNvPr id="18" name="TextBox 18"/>
            <p:cNvSpPr txBox="1"/>
            <p:nvPr/>
          </p:nvSpPr>
          <p:spPr>
            <a:xfrm>
              <a:off x="0" y="533638"/>
              <a:ext cx="7839579" cy="9218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150"/>
                </a:lnSpc>
                <a:spcBef>
                  <a:spcPct val="0"/>
                </a:spcBef>
              </a:pPr>
              <a:r>
                <a:rPr lang="en-US" sz="5000" b="1" spc="355">
                  <a:solidFill>
                    <a:srgbClr val="086A35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鄰里合作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0547544" y="7664246"/>
            <a:ext cx="5879684" cy="1427519"/>
            <a:chOff x="0" y="0"/>
            <a:chExt cx="7839579" cy="1903359"/>
          </a:xfrm>
        </p:grpSpPr>
        <p:grpSp>
          <p:nvGrpSpPr>
            <p:cNvPr id="20" name="Group 20"/>
            <p:cNvGrpSpPr/>
            <p:nvPr/>
          </p:nvGrpSpPr>
          <p:grpSpPr>
            <a:xfrm>
              <a:off x="0" y="0"/>
              <a:ext cx="7839579" cy="1903359"/>
              <a:chOff x="0" y="0"/>
              <a:chExt cx="1367071" cy="331909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1367071" cy="331909"/>
              </a:xfrm>
              <a:custGeom>
                <a:avLst/>
                <a:gdLst/>
                <a:ahLst/>
                <a:cxnLst/>
                <a:rect l="l" t="t" r="r" b="b"/>
                <a:pathLst>
                  <a:path w="1367071" h="331909">
                    <a:moveTo>
                      <a:pt x="0" y="0"/>
                    </a:moveTo>
                    <a:lnTo>
                      <a:pt x="1367071" y="0"/>
                    </a:lnTo>
                    <a:lnTo>
                      <a:pt x="1367071" y="331909"/>
                    </a:lnTo>
                    <a:lnTo>
                      <a:pt x="0" y="331909"/>
                    </a:lnTo>
                    <a:close/>
                  </a:path>
                </a:pathLst>
              </a:custGeom>
              <a:solidFill>
                <a:srgbClr val="D7ECE1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2" name="TextBox 22"/>
              <p:cNvSpPr txBox="1"/>
              <p:nvPr/>
            </p:nvSpPr>
            <p:spPr>
              <a:xfrm>
                <a:off x="0" y="38100"/>
                <a:ext cx="1367071" cy="293809"/>
              </a:xfrm>
              <a:prstGeom prst="rect">
                <a:avLst/>
              </a:prstGeom>
            </p:spPr>
            <p:txBody>
              <a:bodyPr lIns="57544" tIns="57544" rIns="57544" bIns="57544" rtlCol="0" anchor="ctr"/>
              <a:lstStyle/>
              <a:p>
                <a:pPr algn="ctr">
                  <a:lnSpc>
                    <a:spcPts val="2266"/>
                  </a:lnSpc>
                </a:pPr>
                <a:endParaRPr/>
              </a:p>
            </p:txBody>
          </p:sp>
        </p:grpSp>
        <p:sp>
          <p:nvSpPr>
            <p:cNvPr id="23" name="TextBox 23"/>
            <p:cNvSpPr txBox="1"/>
            <p:nvPr/>
          </p:nvSpPr>
          <p:spPr>
            <a:xfrm>
              <a:off x="0" y="533638"/>
              <a:ext cx="7839579" cy="9218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150"/>
                </a:lnSpc>
                <a:spcBef>
                  <a:spcPct val="0"/>
                </a:spcBef>
              </a:pPr>
              <a:r>
                <a:rPr lang="en-US" sz="5000" b="1" spc="355">
                  <a:solidFill>
                    <a:srgbClr val="086A35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企業合作</a:t>
              </a:r>
            </a:p>
          </p:txBody>
        </p:sp>
      </p:grpSp>
      <p:sp>
        <p:nvSpPr>
          <p:cNvPr id="24" name="Freeform 24"/>
          <p:cNvSpPr/>
          <p:nvPr/>
        </p:nvSpPr>
        <p:spPr>
          <a:xfrm>
            <a:off x="8502279" y="8118758"/>
            <a:ext cx="1793540" cy="518496"/>
          </a:xfrm>
          <a:custGeom>
            <a:avLst/>
            <a:gdLst/>
            <a:ahLst/>
            <a:cxnLst/>
            <a:rect l="l" t="t" r="r" b="b"/>
            <a:pathLst>
              <a:path w="1793540" h="518496">
                <a:moveTo>
                  <a:pt x="0" y="0"/>
                </a:moveTo>
                <a:lnTo>
                  <a:pt x="1793540" y="0"/>
                </a:lnTo>
                <a:lnTo>
                  <a:pt x="1793540" y="518496"/>
                </a:lnTo>
                <a:lnTo>
                  <a:pt x="0" y="5184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25" name="TextBox 25"/>
          <p:cNvSpPr txBox="1"/>
          <p:nvPr/>
        </p:nvSpPr>
        <p:spPr>
          <a:xfrm>
            <a:off x="1603639" y="355477"/>
            <a:ext cx="14305059" cy="990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99"/>
              </a:lnSpc>
              <a:spcBef>
                <a:spcPct val="0"/>
              </a:spcBef>
            </a:pPr>
            <a:r>
              <a:rPr lang="en-US" sz="5999" b="1" spc="359">
                <a:solidFill>
                  <a:srgbClr val="086A35"/>
                </a:solidFill>
                <a:latin typeface="Gotham Bold"/>
                <a:ea typeface="Gotham Bold"/>
                <a:cs typeface="Gotham Bold"/>
                <a:sym typeface="Gotham Bold"/>
              </a:rPr>
              <a:t>Q3：不使用實體機器問所帶來的問題？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459214" y="5883071"/>
            <a:ext cx="16308452" cy="1009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100"/>
              </a:lnSpc>
              <a:spcBef>
                <a:spcPct val="0"/>
              </a:spcBef>
            </a:pPr>
            <a:r>
              <a:rPr lang="en-US" sz="6000" b="1" spc="359">
                <a:solidFill>
                  <a:srgbClr val="086A35"/>
                </a:solidFill>
                <a:latin typeface="Gotham Bold"/>
                <a:ea typeface="Gotham Bold"/>
                <a:cs typeface="Gotham Bold"/>
                <a:sym typeface="Gotham Bold"/>
              </a:rPr>
              <a:t>Q4：是否考慮以企業合作方式來推進ESG？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2022396" y="3186801"/>
            <a:ext cx="6576634" cy="1685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46"/>
              </a:lnSpc>
              <a:spcBef>
                <a:spcPct val="0"/>
              </a:spcBef>
            </a:pPr>
            <a:r>
              <a:rPr lang="en-US" sz="4997" spc="299">
                <a:solidFill>
                  <a:srgbClr val="086A35"/>
                </a:solidFill>
                <a:latin typeface="Gotham"/>
                <a:ea typeface="Gotham"/>
                <a:cs typeface="Gotham"/>
                <a:sym typeface="Gotham"/>
              </a:rPr>
              <a:t>成本與維護費用過高</a:t>
            </a:r>
          </a:p>
          <a:p>
            <a:pPr algn="ctr">
              <a:lnSpc>
                <a:spcPts val="6746"/>
              </a:lnSpc>
              <a:spcBef>
                <a:spcPct val="0"/>
              </a:spcBef>
            </a:pPr>
            <a:r>
              <a:rPr lang="en-US" sz="4997" spc="299">
                <a:solidFill>
                  <a:srgbClr val="086A35"/>
                </a:solidFill>
                <a:latin typeface="Gotham"/>
                <a:ea typeface="Gotham"/>
                <a:cs typeface="Gotham"/>
                <a:sym typeface="Gotham"/>
              </a:rPr>
              <a:t>系統利潤不足以支撐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828881" y="1911878"/>
            <a:ext cx="6963663" cy="847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50"/>
              </a:lnSpc>
              <a:spcBef>
                <a:spcPct val="0"/>
              </a:spcBef>
            </a:pPr>
            <a:r>
              <a:rPr lang="en-US" sz="5000" b="1" spc="300">
                <a:solidFill>
                  <a:srgbClr val="FFFFFF"/>
                </a:solidFill>
                <a:latin typeface="Gotham Bold"/>
                <a:ea typeface="Gotham Bold"/>
                <a:cs typeface="Gotham Bold"/>
                <a:sym typeface="Gotham Bold"/>
              </a:rPr>
              <a:t>不使用實體機器原因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0251548" y="3201309"/>
            <a:ext cx="6886348" cy="16859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49"/>
              </a:lnSpc>
            </a:pPr>
            <a:r>
              <a:rPr lang="en-US" sz="4999" spc="299">
                <a:solidFill>
                  <a:srgbClr val="086A35"/>
                </a:solidFill>
                <a:latin typeface="Gotham"/>
                <a:ea typeface="Gotham"/>
                <a:cs typeface="Gotham"/>
                <a:sym typeface="Gotham"/>
              </a:rPr>
              <a:t>建立防弊審核機制</a:t>
            </a:r>
          </a:p>
          <a:p>
            <a:pPr algn="ctr">
              <a:lnSpc>
                <a:spcPts val="6749"/>
              </a:lnSpc>
              <a:spcBef>
                <a:spcPct val="0"/>
              </a:spcBef>
            </a:pPr>
            <a:r>
              <a:rPr lang="en-US" sz="4999" spc="299">
                <a:solidFill>
                  <a:srgbClr val="086A35"/>
                </a:solidFill>
                <a:latin typeface="Gotham"/>
                <a:ea typeface="Gotham"/>
                <a:cs typeface="Gotham"/>
                <a:sym typeface="Gotham"/>
              </a:rPr>
              <a:t>透過系統流程避免造假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1209825" y="1927841"/>
            <a:ext cx="5217404" cy="8382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49"/>
              </a:lnSpc>
              <a:spcBef>
                <a:spcPct val="0"/>
              </a:spcBef>
            </a:pPr>
            <a:r>
              <a:rPr lang="en-US" sz="4999" b="1" spc="299">
                <a:solidFill>
                  <a:srgbClr val="FFFFFF"/>
                </a:solidFill>
                <a:latin typeface="Gotham Bold"/>
                <a:ea typeface="Gotham Bold"/>
                <a:cs typeface="Gotham Bold"/>
                <a:sym typeface="Gotham Bold"/>
              </a:rPr>
              <a:t>解決方式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7137895" y="9172575"/>
            <a:ext cx="1150105" cy="914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24"/>
              </a:lnSpc>
              <a:spcBef>
                <a:spcPct val="0"/>
              </a:spcBef>
            </a:pPr>
            <a:r>
              <a:rPr lang="en-US" sz="5499" spc="329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20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5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4883839"/>
            <a:ext cx="16078249" cy="1729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780"/>
              </a:lnSpc>
            </a:pPr>
            <a:r>
              <a:rPr lang="en-US" sz="6000" b="1" spc="-210">
                <a:solidFill>
                  <a:srgbClr val="086A35"/>
                </a:solidFill>
                <a:latin typeface="Gotham Bold"/>
                <a:ea typeface="Gotham Bold"/>
                <a:cs typeface="Gotham Bold"/>
                <a:sym typeface="Gotham Bold"/>
              </a:rPr>
              <a:t>Q6：商業模式要多加思考，其他系統之所以要使用機器回收是為了要避免弊端 (參考綠鬃蜥事件)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2179535" y="1913670"/>
            <a:ext cx="5805866" cy="2532019"/>
            <a:chOff x="0" y="0"/>
            <a:chExt cx="7741155" cy="3376026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7741155" cy="3376026"/>
              <a:chOff x="0" y="0"/>
              <a:chExt cx="1529117" cy="666869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1529117" cy="666869"/>
              </a:xfrm>
              <a:custGeom>
                <a:avLst/>
                <a:gdLst/>
                <a:ahLst/>
                <a:cxnLst/>
                <a:rect l="l" t="t" r="r" b="b"/>
                <a:pathLst>
                  <a:path w="1529117" h="666869">
                    <a:moveTo>
                      <a:pt x="0" y="0"/>
                    </a:moveTo>
                    <a:lnTo>
                      <a:pt x="1529117" y="0"/>
                    </a:lnTo>
                    <a:lnTo>
                      <a:pt x="1529117" y="666869"/>
                    </a:lnTo>
                    <a:lnTo>
                      <a:pt x="0" y="666869"/>
                    </a:lnTo>
                    <a:close/>
                  </a:path>
                </a:pathLst>
              </a:custGeom>
              <a:solidFill>
                <a:srgbClr val="D7ECE1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6" name="TextBox 6"/>
              <p:cNvSpPr txBox="1"/>
              <p:nvPr/>
            </p:nvSpPr>
            <p:spPr>
              <a:xfrm>
                <a:off x="0" y="38100"/>
                <a:ext cx="1529117" cy="62876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66"/>
                  </a:lnSpc>
                </a:pPr>
                <a:endParaRPr/>
              </a:p>
            </p:txBody>
          </p:sp>
        </p:grpSp>
        <p:sp>
          <p:nvSpPr>
            <p:cNvPr id="7" name="TextBox 7"/>
            <p:cNvSpPr txBox="1"/>
            <p:nvPr/>
          </p:nvSpPr>
          <p:spPr>
            <a:xfrm>
              <a:off x="0" y="1848555"/>
              <a:ext cx="7741155" cy="9683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074"/>
                </a:lnSpc>
                <a:spcBef>
                  <a:spcPct val="0"/>
                </a:spcBef>
              </a:pPr>
              <a:r>
                <a:rPr lang="en-US" sz="4499" spc="269">
                  <a:solidFill>
                    <a:srgbClr val="086A35"/>
                  </a:solidFill>
                  <a:latin typeface="Gotham"/>
                  <a:ea typeface="Gotham"/>
                  <a:cs typeface="Gotham"/>
                  <a:sym typeface="Gotham"/>
                </a:rPr>
                <a:t>後台系統維護與管理</a:t>
              </a:r>
            </a:p>
          </p:txBody>
        </p:sp>
        <p:grpSp>
          <p:nvGrpSpPr>
            <p:cNvPr id="8" name="Group 8"/>
            <p:cNvGrpSpPr/>
            <p:nvPr/>
          </p:nvGrpSpPr>
          <p:grpSpPr>
            <a:xfrm>
              <a:off x="0" y="0"/>
              <a:ext cx="7741155" cy="1263528"/>
              <a:chOff x="0" y="0"/>
              <a:chExt cx="1529117" cy="249586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1529117" cy="249586"/>
              </a:xfrm>
              <a:custGeom>
                <a:avLst/>
                <a:gdLst/>
                <a:ahLst/>
                <a:cxnLst/>
                <a:rect l="l" t="t" r="r" b="b"/>
                <a:pathLst>
                  <a:path w="1529117" h="249586">
                    <a:moveTo>
                      <a:pt x="0" y="0"/>
                    </a:moveTo>
                    <a:lnTo>
                      <a:pt x="1529117" y="0"/>
                    </a:lnTo>
                    <a:lnTo>
                      <a:pt x="1529117" y="249586"/>
                    </a:lnTo>
                    <a:lnTo>
                      <a:pt x="0" y="249586"/>
                    </a:lnTo>
                    <a:close/>
                  </a:path>
                </a:pathLst>
              </a:custGeom>
              <a:solidFill>
                <a:srgbClr val="086A35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0" name="TextBox 10"/>
              <p:cNvSpPr txBox="1"/>
              <p:nvPr/>
            </p:nvSpPr>
            <p:spPr>
              <a:xfrm>
                <a:off x="0" y="38100"/>
                <a:ext cx="1529117" cy="21148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66"/>
                  </a:lnSpc>
                </a:pPr>
                <a:endParaRPr/>
              </a:p>
            </p:txBody>
          </p:sp>
        </p:grpSp>
        <p:sp>
          <p:nvSpPr>
            <p:cNvPr id="11" name="TextBox 11"/>
            <p:cNvSpPr txBox="1"/>
            <p:nvPr/>
          </p:nvSpPr>
          <p:spPr>
            <a:xfrm>
              <a:off x="392308" y="44389"/>
              <a:ext cx="6956538" cy="10890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749"/>
                </a:lnSpc>
                <a:spcBef>
                  <a:spcPct val="0"/>
                </a:spcBef>
              </a:pPr>
              <a:r>
                <a:rPr lang="en-US" sz="4999" b="1" spc="299">
                  <a:solidFill>
                    <a:srgbClr val="FFFFFF"/>
                  </a:solidFill>
                  <a:latin typeface="Gotham Bold"/>
                  <a:ea typeface="Gotham Bold"/>
                  <a:cs typeface="Gotham Bold"/>
                  <a:sym typeface="Gotham Bold"/>
                </a:rPr>
                <a:t>Admin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9737738" y="1913670"/>
            <a:ext cx="5625786" cy="2532019"/>
            <a:chOff x="0" y="0"/>
            <a:chExt cx="7501047" cy="3376026"/>
          </a:xfrm>
        </p:grpSpPr>
        <p:grpSp>
          <p:nvGrpSpPr>
            <p:cNvPr id="13" name="Group 13"/>
            <p:cNvGrpSpPr/>
            <p:nvPr/>
          </p:nvGrpSpPr>
          <p:grpSpPr>
            <a:xfrm>
              <a:off x="0" y="0"/>
              <a:ext cx="7501047" cy="3376026"/>
              <a:chOff x="0" y="0"/>
              <a:chExt cx="1481688" cy="666869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1481688" cy="666869"/>
              </a:xfrm>
              <a:custGeom>
                <a:avLst/>
                <a:gdLst/>
                <a:ahLst/>
                <a:cxnLst/>
                <a:rect l="l" t="t" r="r" b="b"/>
                <a:pathLst>
                  <a:path w="1481688" h="666869">
                    <a:moveTo>
                      <a:pt x="0" y="0"/>
                    </a:moveTo>
                    <a:lnTo>
                      <a:pt x="1481688" y="0"/>
                    </a:lnTo>
                    <a:lnTo>
                      <a:pt x="1481688" y="666869"/>
                    </a:lnTo>
                    <a:lnTo>
                      <a:pt x="0" y="666869"/>
                    </a:lnTo>
                    <a:close/>
                  </a:path>
                </a:pathLst>
              </a:custGeom>
              <a:solidFill>
                <a:srgbClr val="D7ECE1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5" name="TextBox 15"/>
              <p:cNvSpPr txBox="1"/>
              <p:nvPr/>
            </p:nvSpPr>
            <p:spPr>
              <a:xfrm>
                <a:off x="0" y="38100"/>
                <a:ext cx="1481688" cy="62876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66"/>
                  </a:lnSpc>
                </a:pPr>
                <a:endParaRPr/>
              </a:p>
            </p:txBody>
          </p:sp>
        </p:grpSp>
        <p:sp>
          <p:nvSpPr>
            <p:cNvPr id="16" name="TextBox 16"/>
            <p:cNvSpPr txBox="1"/>
            <p:nvPr/>
          </p:nvSpPr>
          <p:spPr>
            <a:xfrm>
              <a:off x="0" y="1848555"/>
              <a:ext cx="7501047" cy="9683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074"/>
                </a:lnSpc>
                <a:spcBef>
                  <a:spcPct val="0"/>
                </a:spcBef>
              </a:pPr>
              <a:r>
                <a:rPr lang="en-US" sz="4499" spc="269">
                  <a:solidFill>
                    <a:srgbClr val="086A35"/>
                  </a:solidFill>
                  <a:latin typeface="Gotham"/>
                  <a:ea typeface="Gotham"/>
                  <a:cs typeface="Gotham"/>
                  <a:sym typeface="Gotham"/>
                </a:rPr>
                <a:t>現場回收確認</a:t>
              </a:r>
            </a:p>
          </p:txBody>
        </p:sp>
        <p:grpSp>
          <p:nvGrpSpPr>
            <p:cNvPr id="17" name="Group 17"/>
            <p:cNvGrpSpPr/>
            <p:nvPr/>
          </p:nvGrpSpPr>
          <p:grpSpPr>
            <a:xfrm>
              <a:off x="0" y="0"/>
              <a:ext cx="7501047" cy="1263528"/>
              <a:chOff x="0" y="0"/>
              <a:chExt cx="1481688" cy="249586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1481688" cy="249586"/>
              </a:xfrm>
              <a:custGeom>
                <a:avLst/>
                <a:gdLst/>
                <a:ahLst/>
                <a:cxnLst/>
                <a:rect l="l" t="t" r="r" b="b"/>
                <a:pathLst>
                  <a:path w="1481688" h="249586">
                    <a:moveTo>
                      <a:pt x="0" y="0"/>
                    </a:moveTo>
                    <a:lnTo>
                      <a:pt x="1481688" y="0"/>
                    </a:lnTo>
                    <a:lnTo>
                      <a:pt x="1481688" y="249586"/>
                    </a:lnTo>
                    <a:lnTo>
                      <a:pt x="0" y="249586"/>
                    </a:lnTo>
                    <a:close/>
                  </a:path>
                </a:pathLst>
              </a:custGeom>
              <a:solidFill>
                <a:srgbClr val="086A35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9" name="TextBox 19"/>
              <p:cNvSpPr txBox="1"/>
              <p:nvPr/>
            </p:nvSpPr>
            <p:spPr>
              <a:xfrm>
                <a:off x="0" y="38100"/>
                <a:ext cx="1481688" cy="21148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66"/>
                  </a:lnSpc>
                </a:pPr>
                <a:endParaRPr/>
              </a:p>
            </p:txBody>
          </p:sp>
        </p:grpSp>
        <p:sp>
          <p:nvSpPr>
            <p:cNvPr id="20" name="TextBox 20"/>
            <p:cNvSpPr txBox="1"/>
            <p:nvPr/>
          </p:nvSpPr>
          <p:spPr>
            <a:xfrm>
              <a:off x="380140" y="44389"/>
              <a:ext cx="6740768" cy="10890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749"/>
                </a:lnSpc>
                <a:spcBef>
                  <a:spcPct val="0"/>
                </a:spcBef>
              </a:pPr>
              <a:r>
                <a:rPr lang="en-US" sz="4999" b="1" spc="299">
                  <a:solidFill>
                    <a:srgbClr val="FFFFFF"/>
                  </a:solidFill>
                  <a:latin typeface="Gotham Bold"/>
                  <a:ea typeface="Gotham Bold"/>
                  <a:cs typeface="Gotham Bold"/>
                  <a:sym typeface="Gotham Bold"/>
                </a:rPr>
                <a:t>Verifier</a:t>
              </a:r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1028700" y="503970"/>
            <a:ext cx="16027350" cy="1009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100"/>
              </a:lnSpc>
              <a:spcBef>
                <a:spcPct val="0"/>
              </a:spcBef>
            </a:pPr>
            <a:r>
              <a:rPr lang="en-US" sz="6000" b="1" spc="359">
                <a:solidFill>
                  <a:srgbClr val="086A35"/>
                </a:solidFill>
                <a:latin typeface="Gotham Bold"/>
                <a:ea typeface="Gotham Bold"/>
                <a:cs typeface="Gotham Bold"/>
                <a:sym typeface="Gotham Bold"/>
              </a:rPr>
              <a:t>Q5：分析類別圖中為何會有兩個確認人員？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1557619" y="6760769"/>
            <a:ext cx="16730381" cy="3662220"/>
            <a:chOff x="0" y="0"/>
            <a:chExt cx="22307175" cy="4882960"/>
          </a:xfrm>
        </p:grpSpPr>
        <p:sp>
          <p:nvSpPr>
            <p:cNvPr id="23" name="TextBox 23"/>
            <p:cNvSpPr txBox="1"/>
            <p:nvPr/>
          </p:nvSpPr>
          <p:spPr>
            <a:xfrm>
              <a:off x="1259357" y="-40407"/>
              <a:ext cx="21047818" cy="49233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7999"/>
                </a:lnSpc>
              </a:pPr>
              <a:r>
                <a:rPr lang="en-US" sz="3999" spc="239">
                  <a:solidFill>
                    <a:srgbClr val="086A35"/>
                  </a:solidFill>
                  <a:latin typeface="Gotham"/>
                  <a:ea typeface="Gotham"/>
                  <a:cs typeface="Gotham"/>
                  <a:sym typeface="Gotham"/>
                </a:rPr>
                <a:t>影像佐證：回收物＋QR</a:t>
              </a:r>
              <a:r>
                <a:rPr lang="en-US" sz="3999" u="none" spc="239">
                  <a:solidFill>
                    <a:srgbClr val="086A35"/>
                  </a:solidFill>
                  <a:latin typeface="Gotham"/>
                  <a:ea typeface="Gotham"/>
                  <a:cs typeface="Gotham"/>
                  <a:sym typeface="Gotham"/>
                </a:rPr>
                <a:t> Code 照片驗證</a:t>
              </a:r>
            </a:p>
            <a:p>
              <a:pPr algn="l">
                <a:lnSpc>
                  <a:spcPts val="7999"/>
                </a:lnSpc>
              </a:pPr>
              <a:r>
                <a:rPr lang="en-US" sz="3999" u="none" spc="239">
                  <a:solidFill>
                    <a:srgbClr val="086A35"/>
                  </a:solidFill>
                  <a:latin typeface="Gotham"/>
                  <a:ea typeface="Gotham"/>
                  <a:cs typeface="Gotham"/>
                  <a:sym typeface="Gotham"/>
                </a:rPr>
                <a:t>回收點認證：合作據點掃碼／人員確認</a:t>
              </a:r>
            </a:p>
            <a:p>
              <a:pPr algn="l">
                <a:lnSpc>
                  <a:spcPts val="7999"/>
                </a:lnSpc>
              </a:pPr>
              <a:r>
                <a:rPr lang="en-US" sz="3999" u="none" spc="239">
                  <a:solidFill>
                    <a:srgbClr val="086A35"/>
                  </a:solidFill>
                  <a:latin typeface="Gotham"/>
                  <a:ea typeface="Gotham"/>
                  <a:cs typeface="Gotham"/>
                  <a:sym typeface="Gotham"/>
                </a:rPr>
                <a:t>積分管控：設上限防止造假</a:t>
              </a:r>
            </a:p>
            <a:p>
              <a:pPr marL="0" lvl="0" indent="0" algn="l">
                <a:lnSpc>
                  <a:spcPts val="5399"/>
                </a:lnSpc>
                <a:spcBef>
                  <a:spcPct val="0"/>
                </a:spcBef>
              </a:pPr>
              <a:endParaRPr lang="en-US" sz="3999" u="none" spc="239">
                <a:solidFill>
                  <a:srgbClr val="086A35"/>
                </a:solidFill>
                <a:latin typeface="Gotham"/>
                <a:ea typeface="Gotham"/>
                <a:cs typeface="Gotham"/>
                <a:sym typeface="Gotham"/>
              </a:endParaRPr>
            </a:p>
          </p:txBody>
        </p:sp>
        <p:sp>
          <p:nvSpPr>
            <p:cNvPr id="24" name="Freeform 24"/>
            <p:cNvSpPr/>
            <p:nvPr/>
          </p:nvSpPr>
          <p:spPr>
            <a:xfrm>
              <a:off x="0" y="0"/>
              <a:ext cx="1039675" cy="1159881"/>
            </a:xfrm>
            <a:custGeom>
              <a:avLst/>
              <a:gdLst/>
              <a:ahLst/>
              <a:cxnLst/>
              <a:rect l="l" t="t" r="r" b="b"/>
              <a:pathLst>
                <a:path w="1039675" h="1159881">
                  <a:moveTo>
                    <a:pt x="0" y="0"/>
                  </a:moveTo>
                  <a:lnTo>
                    <a:pt x="1039675" y="0"/>
                  </a:lnTo>
                  <a:lnTo>
                    <a:pt x="1039675" y="1159881"/>
                  </a:lnTo>
                  <a:lnTo>
                    <a:pt x="0" y="11598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5" name="Freeform 25"/>
            <p:cNvSpPr/>
            <p:nvPr/>
          </p:nvSpPr>
          <p:spPr>
            <a:xfrm>
              <a:off x="0" y="1362996"/>
              <a:ext cx="1039675" cy="1159881"/>
            </a:xfrm>
            <a:custGeom>
              <a:avLst/>
              <a:gdLst/>
              <a:ahLst/>
              <a:cxnLst/>
              <a:rect l="l" t="t" r="r" b="b"/>
              <a:pathLst>
                <a:path w="1039675" h="1159881">
                  <a:moveTo>
                    <a:pt x="0" y="0"/>
                  </a:moveTo>
                  <a:lnTo>
                    <a:pt x="1039675" y="0"/>
                  </a:lnTo>
                  <a:lnTo>
                    <a:pt x="1039675" y="1159881"/>
                  </a:lnTo>
                  <a:lnTo>
                    <a:pt x="0" y="11598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6" name="Freeform 26"/>
            <p:cNvSpPr/>
            <p:nvPr/>
          </p:nvSpPr>
          <p:spPr>
            <a:xfrm>
              <a:off x="0" y="2726077"/>
              <a:ext cx="1039675" cy="1159881"/>
            </a:xfrm>
            <a:custGeom>
              <a:avLst/>
              <a:gdLst/>
              <a:ahLst/>
              <a:cxnLst/>
              <a:rect l="l" t="t" r="r" b="b"/>
              <a:pathLst>
                <a:path w="1039675" h="1159881">
                  <a:moveTo>
                    <a:pt x="0" y="0"/>
                  </a:moveTo>
                  <a:lnTo>
                    <a:pt x="1039675" y="0"/>
                  </a:lnTo>
                  <a:lnTo>
                    <a:pt x="1039675" y="1159880"/>
                  </a:lnTo>
                  <a:lnTo>
                    <a:pt x="0" y="11598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17137895" y="9172575"/>
            <a:ext cx="1150105" cy="914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24"/>
              </a:lnSpc>
              <a:spcBef>
                <a:spcPct val="0"/>
              </a:spcBef>
            </a:pPr>
            <a:r>
              <a:rPr lang="en-US" sz="5499" spc="329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21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5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37534" y="2057400"/>
            <a:ext cx="4954433" cy="3086100"/>
            <a:chOff x="0" y="0"/>
            <a:chExt cx="1304871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04871" cy="812800"/>
            </a:xfrm>
            <a:custGeom>
              <a:avLst/>
              <a:gdLst/>
              <a:ahLst/>
              <a:cxnLst/>
              <a:rect l="l" t="t" r="r" b="b"/>
              <a:pathLst>
                <a:path w="1304871" h="812800">
                  <a:moveTo>
                    <a:pt x="0" y="0"/>
                  </a:moveTo>
                  <a:lnTo>
                    <a:pt x="1304871" y="0"/>
                  </a:lnTo>
                  <a:lnTo>
                    <a:pt x="1304871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D7ECE1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38100"/>
              <a:ext cx="1304871" cy="774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66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2808398" y="2251004"/>
            <a:ext cx="1212706" cy="1212706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86A35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114300"/>
              <a:ext cx="660400" cy="622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66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937534" y="3593898"/>
            <a:ext cx="4954433" cy="1333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99"/>
              </a:lnSpc>
              <a:spcBef>
                <a:spcPct val="0"/>
              </a:spcBef>
            </a:pPr>
            <a:r>
              <a:rPr lang="en-US" sz="3999" spc="239">
                <a:solidFill>
                  <a:srgbClr val="086A35"/>
                </a:solidFill>
                <a:latin typeface="Gotham"/>
                <a:ea typeface="Gotham"/>
                <a:cs typeface="Gotham"/>
                <a:sym typeface="Gotham"/>
              </a:rPr>
              <a:t>回收量 → 碳減排</a:t>
            </a:r>
          </a:p>
          <a:p>
            <a:pPr algn="ctr">
              <a:lnSpc>
                <a:spcPts val="5399"/>
              </a:lnSpc>
              <a:spcBef>
                <a:spcPct val="0"/>
              </a:spcBef>
            </a:pPr>
            <a:r>
              <a:rPr lang="en-US" sz="3999" spc="239">
                <a:solidFill>
                  <a:srgbClr val="086A35"/>
                </a:solidFill>
                <a:latin typeface="Gotham"/>
                <a:ea typeface="Gotham"/>
                <a:cs typeface="Gotham"/>
                <a:sym typeface="Gotham"/>
              </a:rPr>
              <a:t>資源循環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808398" y="2317548"/>
            <a:ext cx="1212706" cy="1009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00"/>
              </a:lnSpc>
              <a:spcBef>
                <a:spcPct val="0"/>
              </a:spcBef>
            </a:pPr>
            <a:r>
              <a:rPr lang="en-US" sz="6000" b="1" spc="359">
                <a:solidFill>
                  <a:srgbClr val="FFFFFF"/>
                </a:solidFill>
                <a:latin typeface="Gotham Bold"/>
                <a:ea typeface="Gotham Bold"/>
                <a:cs typeface="Gotham Bold"/>
                <a:sym typeface="Gotham Bold"/>
              </a:rPr>
              <a:t>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79133" y="490537"/>
            <a:ext cx="10946726" cy="990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99"/>
              </a:lnSpc>
              <a:spcBef>
                <a:spcPct val="0"/>
              </a:spcBef>
            </a:pPr>
            <a:r>
              <a:rPr lang="en-US" sz="5999" b="1" spc="359">
                <a:solidFill>
                  <a:srgbClr val="086A35"/>
                </a:solidFill>
                <a:latin typeface="Gotham Bold"/>
                <a:ea typeface="Gotham Bold"/>
                <a:cs typeface="Gotham Bold"/>
                <a:sym typeface="Gotham Bold"/>
              </a:rPr>
              <a:t>Q7：ESG的指標要如何衡量?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79133" y="5514686"/>
            <a:ext cx="15676721" cy="1009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00"/>
              </a:lnSpc>
              <a:spcBef>
                <a:spcPct val="0"/>
              </a:spcBef>
            </a:pPr>
            <a:r>
              <a:rPr lang="en-US" sz="6000" b="1" spc="359">
                <a:solidFill>
                  <a:srgbClr val="086A35"/>
                </a:solidFill>
                <a:latin typeface="Gotham Bold"/>
                <a:ea typeface="Gotham Bold"/>
                <a:cs typeface="Gotham Bold"/>
                <a:sym typeface="Gotham Bold"/>
              </a:rPr>
              <a:t>Q7：系統應該要思考如何提供企業本價值? 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6666783" y="2057400"/>
            <a:ext cx="4954433" cy="3086100"/>
            <a:chOff x="0" y="0"/>
            <a:chExt cx="6605911" cy="4114800"/>
          </a:xfrm>
        </p:grpSpPr>
        <p:grpSp>
          <p:nvGrpSpPr>
            <p:cNvPr id="13" name="Group 13"/>
            <p:cNvGrpSpPr/>
            <p:nvPr/>
          </p:nvGrpSpPr>
          <p:grpSpPr>
            <a:xfrm>
              <a:off x="0" y="0"/>
              <a:ext cx="6605911" cy="4114800"/>
              <a:chOff x="0" y="0"/>
              <a:chExt cx="1304871" cy="8128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1304871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1304871" h="812800">
                    <a:moveTo>
                      <a:pt x="0" y="0"/>
                    </a:moveTo>
                    <a:lnTo>
                      <a:pt x="1304871" y="0"/>
                    </a:lnTo>
                    <a:lnTo>
                      <a:pt x="1304871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D7ECE1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5" name="TextBox 15"/>
              <p:cNvSpPr txBox="1"/>
              <p:nvPr/>
            </p:nvSpPr>
            <p:spPr>
              <a:xfrm>
                <a:off x="0" y="38100"/>
                <a:ext cx="1304871" cy="7747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66"/>
                  </a:lnSpc>
                </a:pPr>
                <a:endParaRPr/>
              </a:p>
            </p:txBody>
          </p:sp>
        </p:grpSp>
        <p:grpSp>
          <p:nvGrpSpPr>
            <p:cNvPr id="16" name="Group 16"/>
            <p:cNvGrpSpPr/>
            <p:nvPr/>
          </p:nvGrpSpPr>
          <p:grpSpPr>
            <a:xfrm>
              <a:off x="2523451" y="255611"/>
              <a:ext cx="1587520" cy="1587520"/>
              <a:chOff x="0" y="0"/>
              <a:chExt cx="812800" cy="8128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86A35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8" name="TextBox 18"/>
              <p:cNvSpPr txBox="1"/>
              <p:nvPr/>
            </p:nvSpPr>
            <p:spPr>
              <a:xfrm>
                <a:off x="76200" y="114300"/>
                <a:ext cx="660400" cy="6223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66"/>
                  </a:lnSpc>
                </a:pPr>
                <a:endParaRPr/>
              </a:p>
            </p:txBody>
          </p:sp>
        </p:grpSp>
        <p:sp>
          <p:nvSpPr>
            <p:cNvPr id="19" name="TextBox 19"/>
            <p:cNvSpPr txBox="1"/>
            <p:nvPr/>
          </p:nvSpPr>
          <p:spPr>
            <a:xfrm>
              <a:off x="585261" y="2067715"/>
              <a:ext cx="5435389" cy="17589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399"/>
                </a:lnSpc>
                <a:spcBef>
                  <a:spcPct val="0"/>
                </a:spcBef>
              </a:pPr>
              <a:r>
                <a:rPr lang="en-US" sz="3999" spc="239">
                  <a:solidFill>
                    <a:srgbClr val="086A35"/>
                  </a:solidFill>
                  <a:latin typeface="Gotham"/>
                  <a:ea typeface="Gotham"/>
                  <a:cs typeface="Gotham"/>
                  <a:sym typeface="Gotham"/>
                </a:rPr>
                <a:t>參與人數、社區互動、教育推廣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2523451" y="344521"/>
              <a:ext cx="1587520" cy="13144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100"/>
                </a:lnSpc>
                <a:spcBef>
                  <a:spcPct val="0"/>
                </a:spcBef>
              </a:pPr>
              <a:r>
                <a:rPr lang="en-US" sz="6000" b="1" spc="359">
                  <a:solidFill>
                    <a:srgbClr val="FFFFFF"/>
                  </a:solidFill>
                  <a:latin typeface="Gotham Bold"/>
                  <a:ea typeface="Gotham Bold"/>
                  <a:cs typeface="Gotham Bold"/>
                  <a:sym typeface="Gotham Bold"/>
                </a:rPr>
                <a:t>S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2304867" y="2057400"/>
            <a:ext cx="4954433" cy="3086100"/>
            <a:chOff x="0" y="0"/>
            <a:chExt cx="6605911" cy="4114800"/>
          </a:xfrm>
        </p:grpSpPr>
        <p:grpSp>
          <p:nvGrpSpPr>
            <p:cNvPr id="22" name="Group 22"/>
            <p:cNvGrpSpPr/>
            <p:nvPr/>
          </p:nvGrpSpPr>
          <p:grpSpPr>
            <a:xfrm>
              <a:off x="0" y="0"/>
              <a:ext cx="6605911" cy="4114800"/>
              <a:chOff x="0" y="0"/>
              <a:chExt cx="1304871" cy="8128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1304871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1304871" h="812800">
                    <a:moveTo>
                      <a:pt x="0" y="0"/>
                    </a:moveTo>
                    <a:lnTo>
                      <a:pt x="1304871" y="0"/>
                    </a:lnTo>
                    <a:lnTo>
                      <a:pt x="1304871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D7ECE1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4" name="TextBox 24"/>
              <p:cNvSpPr txBox="1"/>
              <p:nvPr/>
            </p:nvSpPr>
            <p:spPr>
              <a:xfrm>
                <a:off x="0" y="38100"/>
                <a:ext cx="1304871" cy="7747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66"/>
                  </a:lnSpc>
                </a:pPr>
                <a:endParaRPr/>
              </a:p>
            </p:txBody>
          </p:sp>
        </p:grpSp>
        <p:sp>
          <p:nvSpPr>
            <p:cNvPr id="25" name="TextBox 25"/>
            <p:cNvSpPr txBox="1"/>
            <p:nvPr/>
          </p:nvSpPr>
          <p:spPr>
            <a:xfrm>
              <a:off x="0" y="2067715"/>
              <a:ext cx="6605911" cy="17589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399"/>
                </a:lnSpc>
                <a:spcBef>
                  <a:spcPct val="0"/>
                </a:spcBef>
              </a:pPr>
              <a:r>
                <a:rPr lang="en-US" sz="3999" spc="239">
                  <a:solidFill>
                    <a:srgbClr val="086A35"/>
                  </a:solidFill>
                  <a:latin typeface="Gotham"/>
                  <a:ea typeface="Gotham"/>
                  <a:cs typeface="Gotham"/>
                  <a:sym typeface="Gotham"/>
                </a:rPr>
                <a:t>透明數據</a:t>
              </a:r>
            </a:p>
            <a:p>
              <a:pPr algn="ctr">
                <a:lnSpc>
                  <a:spcPts val="5399"/>
                </a:lnSpc>
                <a:spcBef>
                  <a:spcPct val="0"/>
                </a:spcBef>
              </a:pPr>
              <a:r>
                <a:rPr lang="en-US" sz="3999" spc="239">
                  <a:solidFill>
                    <a:srgbClr val="086A35"/>
                  </a:solidFill>
                  <a:latin typeface="Gotham"/>
                  <a:ea typeface="Gotham"/>
                  <a:cs typeface="Gotham"/>
                  <a:sym typeface="Gotham"/>
                </a:rPr>
                <a:t>符合法規</a:t>
              </a:r>
            </a:p>
          </p:txBody>
        </p:sp>
        <p:grpSp>
          <p:nvGrpSpPr>
            <p:cNvPr id="26" name="Group 26"/>
            <p:cNvGrpSpPr/>
            <p:nvPr/>
          </p:nvGrpSpPr>
          <p:grpSpPr>
            <a:xfrm>
              <a:off x="2509195" y="255611"/>
              <a:ext cx="1587520" cy="1587520"/>
              <a:chOff x="0" y="0"/>
              <a:chExt cx="812800" cy="8128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86A35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8" name="TextBox 28"/>
              <p:cNvSpPr txBox="1"/>
              <p:nvPr/>
            </p:nvSpPr>
            <p:spPr>
              <a:xfrm>
                <a:off x="76200" y="114300"/>
                <a:ext cx="660400" cy="6223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66"/>
                  </a:lnSpc>
                </a:pPr>
                <a:endParaRPr/>
              </a:p>
            </p:txBody>
          </p:sp>
        </p:grpSp>
        <p:sp>
          <p:nvSpPr>
            <p:cNvPr id="29" name="TextBox 29"/>
            <p:cNvSpPr txBox="1"/>
            <p:nvPr/>
          </p:nvSpPr>
          <p:spPr>
            <a:xfrm>
              <a:off x="2874172" y="344521"/>
              <a:ext cx="857568" cy="13144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100"/>
                </a:lnSpc>
                <a:spcBef>
                  <a:spcPct val="0"/>
                </a:spcBef>
              </a:pPr>
              <a:r>
                <a:rPr lang="en-US" sz="6000" b="1" spc="359">
                  <a:solidFill>
                    <a:srgbClr val="FFFFFF"/>
                  </a:solidFill>
                  <a:latin typeface="Gotham Bold"/>
                  <a:ea typeface="Gotham Bold"/>
                  <a:cs typeface="Gotham Bold"/>
                  <a:sym typeface="Gotham Bold"/>
                </a:rPr>
                <a:t>G</a:t>
              </a:r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1279133" y="6990772"/>
            <a:ext cx="4612834" cy="2455819"/>
            <a:chOff x="0" y="0"/>
            <a:chExt cx="1214903" cy="64680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1214903" cy="646800"/>
            </a:xfrm>
            <a:custGeom>
              <a:avLst/>
              <a:gdLst/>
              <a:ahLst/>
              <a:cxnLst/>
              <a:rect l="l" t="t" r="r" b="b"/>
              <a:pathLst>
                <a:path w="1214903" h="646800">
                  <a:moveTo>
                    <a:pt x="0" y="0"/>
                  </a:moveTo>
                  <a:lnTo>
                    <a:pt x="1214903" y="0"/>
                  </a:lnTo>
                  <a:lnTo>
                    <a:pt x="1214903" y="646800"/>
                  </a:lnTo>
                  <a:lnTo>
                    <a:pt x="0" y="646800"/>
                  </a:lnTo>
                  <a:close/>
                </a:path>
              </a:pathLst>
            </a:custGeom>
            <a:solidFill>
              <a:srgbClr val="D7ECE1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0" y="38100"/>
              <a:ext cx="1214903" cy="608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66"/>
                </a:lnSpc>
              </a:pPr>
              <a:endParaRPr/>
            </a:p>
          </p:txBody>
        </p:sp>
      </p:grpSp>
      <p:sp>
        <p:nvSpPr>
          <p:cNvPr id="33" name="TextBox 33"/>
          <p:cNvSpPr txBox="1"/>
          <p:nvPr/>
        </p:nvSpPr>
        <p:spPr>
          <a:xfrm>
            <a:off x="1459262" y="7152697"/>
            <a:ext cx="4252577" cy="2009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599" lvl="1" indent="-431800" algn="ctr">
              <a:lnSpc>
                <a:spcPts val="5399"/>
              </a:lnSpc>
              <a:spcBef>
                <a:spcPct val="0"/>
              </a:spcBef>
              <a:buAutoNum type="arabicPeriod"/>
            </a:pPr>
            <a:r>
              <a:rPr lang="en-US" sz="3999" spc="239">
                <a:solidFill>
                  <a:srgbClr val="086A35"/>
                </a:solidFill>
                <a:latin typeface="Gotham"/>
                <a:ea typeface="Gotham"/>
                <a:cs typeface="Gotham"/>
                <a:sym typeface="Gotham"/>
              </a:rPr>
              <a:t>碳減排量</a:t>
            </a:r>
          </a:p>
          <a:p>
            <a:pPr marL="863599" lvl="1" indent="-431800" algn="ctr">
              <a:lnSpc>
                <a:spcPts val="5399"/>
              </a:lnSpc>
              <a:spcBef>
                <a:spcPct val="0"/>
              </a:spcBef>
              <a:buAutoNum type="arabicPeriod"/>
            </a:pPr>
            <a:r>
              <a:rPr lang="en-US" sz="3999" spc="239">
                <a:solidFill>
                  <a:srgbClr val="086A35"/>
                </a:solidFill>
                <a:latin typeface="Gotham"/>
                <a:ea typeface="Gotham"/>
                <a:cs typeface="Gotham"/>
                <a:sym typeface="Gotham"/>
              </a:rPr>
              <a:t>參與度</a:t>
            </a:r>
          </a:p>
          <a:p>
            <a:pPr marL="863599" lvl="1" indent="-431800" algn="ctr">
              <a:lnSpc>
                <a:spcPts val="5399"/>
              </a:lnSpc>
              <a:spcBef>
                <a:spcPct val="0"/>
              </a:spcBef>
              <a:buAutoNum type="arabicPeriod"/>
            </a:pPr>
            <a:r>
              <a:rPr lang="en-US" sz="3999" spc="239">
                <a:solidFill>
                  <a:srgbClr val="086A35"/>
                </a:solidFill>
                <a:latin typeface="Gotham"/>
                <a:ea typeface="Gotham"/>
                <a:cs typeface="Gotham"/>
                <a:sym typeface="Gotham"/>
              </a:rPr>
              <a:t>透明性</a:t>
            </a:r>
          </a:p>
        </p:txBody>
      </p:sp>
      <p:grpSp>
        <p:nvGrpSpPr>
          <p:cNvPr id="34" name="Group 34"/>
          <p:cNvGrpSpPr/>
          <p:nvPr/>
        </p:nvGrpSpPr>
        <p:grpSpPr>
          <a:xfrm>
            <a:off x="7219995" y="6990772"/>
            <a:ext cx="4401222" cy="2455819"/>
            <a:chOff x="0" y="0"/>
            <a:chExt cx="1159169" cy="646800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1159169" cy="646800"/>
            </a:xfrm>
            <a:custGeom>
              <a:avLst/>
              <a:gdLst/>
              <a:ahLst/>
              <a:cxnLst/>
              <a:rect l="l" t="t" r="r" b="b"/>
              <a:pathLst>
                <a:path w="1159169" h="646800">
                  <a:moveTo>
                    <a:pt x="0" y="0"/>
                  </a:moveTo>
                  <a:lnTo>
                    <a:pt x="1159169" y="0"/>
                  </a:lnTo>
                  <a:lnTo>
                    <a:pt x="1159169" y="646800"/>
                  </a:lnTo>
                  <a:lnTo>
                    <a:pt x="0" y="646800"/>
                  </a:lnTo>
                  <a:close/>
                </a:path>
              </a:pathLst>
            </a:custGeom>
            <a:solidFill>
              <a:srgbClr val="D7ECE1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6" name="TextBox 36"/>
            <p:cNvSpPr txBox="1"/>
            <p:nvPr/>
          </p:nvSpPr>
          <p:spPr>
            <a:xfrm>
              <a:off x="0" y="38100"/>
              <a:ext cx="1159169" cy="608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66"/>
                </a:lnSpc>
              </a:pPr>
              <a:endParaRPr/>
            </a:p>
          </p:txBody>
        </p:sp>
      </p:grpSp>
      <p:sp>
        <p:nvSpPr>
          <p:cNvPr id="37" name="TextBox 37"/>
          <p:cNvSpPr txBox="1"/>
          <p:nvPr/>
        </p:nvSpPr>
        <p:spPr>
          <a:xfrm>
            <a:off x="7219995" y="7861494"/>
            <a:ext cx="4401222" cy="65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99"/>
              </a:lnSpc>
              <a:spcBef>
                <a:spcPct val="0"/>
              </a:spcBef>
            </a:pPr>
            <a:r>
              <a:rPr lang="en-US" sz="3999" spc="239">
                <a:solidFill>
                  <a:srgbClr val="086A35"/>
                </a:solidFill>
                <a:latin typeface="Gotham"/>
                <a:ea typeface="Gotham"/>
                <a:cs typeface="Gotham"/>
                <a:sym typeface="Gotham"/>
              </a:rPr>
              <a:t>提供企業報表</a:t>
            </a:r>
          </a:p>
        </p:txBody>
      </p:sp>
      <p:grpSp>
        <p:nvGrpSpPr>
          <p:cNvPr id="38" name="Group 38"/>
          <p:cNvGrpSpPr/>
          <p:nvPr/>
        </p:nvGrpSpPr>
        <p:grpSpPr>
          <a:xfrm>
            <a:off x="12736659" y="6990772"/>
            <a:ext cx="4401222" cy="2455819"/>
            <a:chOff x="0" y="0"/>
            <a:chExt cx="1159169" cy="646800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1159169" cy="646800"/>
            </a:xfrm>
            <a:custGeom>
              <a:avLst/>
              <a:gdLst/>
              <a:ahLst/>
              <a:cxnLst/>
              <a:rect l="l" t="t" r="r" b="b"/>
              <a:pathLst>
                <a:path w="1159169" h="646800">
                  <a:moveTo>
                    <a:pt x="0" y="0"/>
                  </a:moveTo>
                  <a:lnTo>
                    <a:pt x="1159169" y="0"/>
                  </a:lnTo>
                  <a:lnTo>
                    <a:pt x="1159169" y="646800"/>
                  </a:lnTo>
                  <a:lnTo>
                    <a:pt x="0" y="646800"/>
                  </a:lnTo>
                  <a:close/>
                </a:path>
              </a:pathLst>
            </a:custGeom>
            <a:solidFill>
              <a:srgbClr val="D7ECE1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0" y="38100"/>
              <a:ext cx="1159169" cy="608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66"/>
                </a:lnSpc>
              </a:pPr>
              <a:endParaRPr/>
            </a:p>
          </p:txBody>
        </p:sp>
      </p:grpSp>
      <p:sp>
        <p:nvSpPr>
          <p:cNvPr id="41" name="TextBox 41"/>
          <p:cNvSpPr txBox="1"/>
          <p:nvPr/>
        </p:nvSpPr>
        <p:spPr>
          <a:xfrm>
            <a:off x="12858078" y="7861494"/>
            <a:ext cx="4401222" cy="65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99"/>
              </a:lnSpc>
              <a:spcBef>
                <a:spcPct val="0"/>
              </a:spcBef>
            </a:pPr>
            <a:r>
              <a:rPr lang="en-US" sz="3999" spc="239">
                <a:solidFill>
                  <a:srgbClr val="086A35"/>
                </a:solidFill>
                <a:latin typeface="Gotham"/>
                <a:ea typeface="Gotham"/>
                <a:cs typeface="Gotham"/>
                <a:sym typeface="Gotham"/>
              </a:rPr>
              <a:t>免自建系統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17137895" y="9172575"/>
            <a:ext cx="1150105" cy="914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24"/>
              </a:lnSpc>
              <a:spcBef>
                <a:spcPct val="0"/>
              </a:spcBef>
            </a:pPr>
            <a:r>
              <a:rPr lang="en-US" sz="5499" spc="329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22</a:t>
            </a:r>
          </a:p>
        </p:txBody>
      </p:sp>
      <p:sp>
        <p:nvSpPr>
          <p:cNvPr id="43" name="Freeform 43"/>
          <p:cNvSpPr/>
          <p:nvPr/>
        </p:nvSpPr>
        <p:spPr>
          <a:xfrm>
            <a:off x="14630036" y="-2847238"/>
            <a:ext cx="4212307" cy="4114800"/>
          </a:xfrm>
          <a:custGeom>
            <a:avLst/>
            <a:gdLst/>
            <a:ahLst/>
            <a:cxnLst/>
            <a:rect l="l" t="t" r="r" b="b"/>
            <a:pathLst>
              <a:path w="4212307" h="4114800">
                <a:moveTo>
                  <a:pt x="0" y="0"/>
                </a:moveTo>
                <a:lnTo>
                  <a:pt x="4212308" y="0"/>
                </a:lnTo>
                <a:lnTo>
                  <a:pt x="421230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5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62757" y="7859216"/>
            <a:ext cx="2595906" cy="2227760"/>
          </a:xfrm>
          <a:custGeom>
            <a:avLst/>
            <a:gdLst/>
            <a:ahLst/>
            <a:cxnLst/>
            <a:rect l="l" t="t" r="r" b="b"/>
            <a:pathLst>
              <a:path w="2595906" h="2227760">
                <a:moveTo>
                  <a:pt x="0" y="0"/>
                </a:moveTo>
                <a:lnTo>
                  <a:pt x="2595906" y="0"/>
                </a:lnTo>
                <a:lnTo>
                  <a:pt x="2595906" y="2227759"/>
                </a:lnTo>
                <a:lnTo>
                  <a:pt x="0" y="22277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932084" y="2098722"/>
            <a:ext cx="16423832" cy="3583277"/>
            <a:chOff x="0" y="0"/>
            <a:chExt cx="21898443" cy="4777703"/>
          </a:xfrm>
        </p:grpSpPr>
        <p:sp>
          <p:nvSpPr>
            <p:cNvPr id="4" name="TextBox 4"/>
            <p:cNvSpPr txBox="1"/>
            <p:nvPr/>
          </p:nvSpPr>
          <p:spPr>
            <a:xfrm>
              <a:off x="257643" y="-85725"/>
              <a:ext cx="21294402" cy="12922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099"/>
                </a:lnSpc>
                <a:spcBef>
                  <a:spcPct val="0"/>
                </a:spcBef>
              </a:pPr>
              <a:r>
                <a:rPr lang="en-US" sz="5999" b="1" spc="359" dirty="0">
                  <a:solidFill>
                    <a:srgbClr val="086A35"/>
                  </a:solidFill>
                  <a:latin typeface="Gotham Bold"/>
                  <a:ea typeface="Gotham Bold"/>
                  <a:cs typeface="Gotham Bold"/>
                  <a:sym typeface="Gotham Bold"/>
                </a:rPr>
                <a:t>Q8：回收造成的效益是否能cover手續費？</a:t>
              </a:r>
            </a:p>
          </p:txBody>
        </p:sp>
        <p:grpSp>
          <p:nvGrpSpPr>
            <p:cNvPr id="5" name="Group 5"/>
            <p:cNvGrpSpPr/>
            <p:nvPr/>
          </p:nvGrpSpPr>
          <p:grpSpPr>
            <a:xfrm>
              <a:off x="0" y="1703694"/>
              <a:ext cx="6883092" cy="3074009"/>
              <a:chOff x="0" y="0"/>
              <a:chExt cx="1691370" cy="755371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1691370" cy="755371"/>
              </a:xfrm>
              <a:custGeom>
                <a:avLst/>
                <a:gdLst/>
                <a:ahLst/>
                <a:cxnLst/>
                <a:rect l="l" t="t" r="r" b="b"/>
                <a:pathLst>
                  <a:path w="1691370" h="755371">
                    <a:moveTo>
                      <a:pt x="0" y="0"/>
                    </a:moveTo>
                    <a:lnTo>
                      <a:pt x="1691370" y="0"/>
                    </a:lnTo>
                    <a:lnTo>
                      <a:pt x="1691370" y="755371"/>
                    </a:lnTo>
                    <a:lnTo>
                      <a:pt x="0" y="755371"/>
                    </a:lnTo>
                    <a:close/>
                  </a:path>
                </a:pathLst>
              </a:custGeom>
              <a:solidFill>
                <a:srgbClr val="D7ECE1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7" name="TextBox 7"/>
              <p:cNvSpPr txBox="1"/>
              <p:nvPr/>
            </p:nvSpPr>
            <p:spPr>
              <a:xfrm>
                <a:off x="0" y="38100"/>
                <a:ext cx="1691370" cy="717271"/>
              </a:xfrm>
              <a:prstGeom prst="rect">
                <a:avLst/>
              </a:prstGeom>
            </p:spPr>
            <p:txBody>
              <a:bodyPr lIns="40836" tIns="40836" rIns="40836" bIns="40836" rtlCol="0" anchor="ctr"/>
              <a:lstStyle/>
              <a:p>
                <a:pPr algn="ctr">
                  <a:lnSpc>
                    <a:spcPts val="2266"/>
                  </a:lnSpc>
                </a:pPr>
                <a:endParaRPr/>
              </a:p>
            </p:txBody>
          </p:sp>
        </p:grpSp>
        <p:sp>
          <p:nvSpPr>
            <p:cNvPr id="8" name="TextBox 8"/>
            <p:cNvSpPr txBox="1"/>
            <p:nvPr/>
          </p:nvSpPr>
          <p:spPr>
            <a:xfrm>
              <a:off x="0" y="3364037"/>
              <a:ext cx="6883092" cy="7683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725"/>
                </a:lnSpc>
                <a:spcBef>
                  <a:spcPct val="0"/>
                </a:spcBef>
              </a:pPr>
              <a:r>
                <a:rPr lang="en-US" sz="3500" spc="210">
                  <a:solidFill>
                    <a:srgbClr val="086A35"/>
                  </a:solidFill>
                  <a:latin typeface="Gotham"/>
                  <a:ea typeface="Gotham"/>
                  <a:cs typeface="Gotham"/>
                  <a:sym typeface="Gotham"/>
                </a:rPr>
                <a:t>1元 → 點數與商品回饋</a:t>
              </a:r>
            </a:p>
          </p:txBody>
        </p:sp>
        <p:grpSp>
          <p:nvGrpSpPr>
            <p:cNvPr id="9" name="Group 9"/>
            <p:cNvGrpSpPr/>
            <p:nvPr/>
          </p:nvGrpSpPr>
          <p:grpSpPr>
            <a:xfrm>
              <a:off x="0" y="1703694"/>
              <a:ext cx="6883092" cy="1356924"/>
              <a:chOff x="0" y="0"/>
              <a:chExt cx="1691370" cy="333435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1691370" cy="333435"/>
              </a:xfrm>
              <a:custGeom>
                <a:avLst/>
                <a:gdLst/>
                <a:ahLst/>
                <a:cxnLst/>
                <a:rect l="l" t="t" r="r" b="b"/>
                <a:pathLst>
                  <a:path w="1691370" h="333435">
                    <a:moveTo>
                      <a:pt x="0" y="0"/>
                    </a:moveTo>
                    <a:lnTo>
                      <a:pt x="1691370" y="0"/>
                    </a:lnTo>
                    <a:lnTo>
                      <a:pt x="1691370" y="333435"/>
                    </a:lnTo>
                    <a:lnTo>
                      <a:pt x="0" y="333435"/>
                    </a:lnTo>
                    <a:close/>
                  </a:path>
                </a:pathLst>
              </a:custGeom>
              <a:solidFill>
                <a:srgbClr val="086A35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1" name="TextBox 11"/>
              <p:cNvSpPr txBox="1"/>
              <p:nvPr/>
            </p:nvSpPr>
            <p:spPr>
              <a:xfrm>
                <a:off x="0" y="38100"/>
                <a:ext cx="1691370" cy="295335"/>
              </a:xfrm>
              <a:prstGeom prst="rect">
                <a:avLst/>
              </a:prstGeom>
            </p:spPr>
            <p:txBody>
              <a:bodyPr lIns="40836" tIns="40836" rIns="40836" bIns="40836" rtlCol="0" anchor="ctr"/>
              <a:lstStyle/>
              <a:p>
                <a:pPr algn="ctr">
                  <a:lnSpc>
                    <a:spcPts val="2266"/>
                  </a:lnSpc>
                </a:pPr>
                <a:endParaRPr/>
              </a:p>
            </p:txBody>
          </p:sp>
        </p:grpSp>
        <p:sp>
          <p:nvSpPr>
            <p:cNvPr id="12" name="TextBox 12"/>
            <p:cNvSpPr txBox="1"/>
            <p:nvPr/>
          </p:nvSpPr>
          <p:spPr>
            <a:xfrm>
              <a:off x="920243" y="1788431"/>
              <a:ext cx="5592077" cy="1101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750"/>
                </a:lnSpc>
                <a:spcBef>
                  <a:spcPct val="0"/>
                </a:spcBef>
              </a:pPr>
              <a:r>
                <a:rPr lang="en-US" sz="5000" b="1" spc="300">
                  <a:solidFill>
                    <a:srgbClr val="FFFFFF"/>
                  </a:solidFill>
                  <a:latin typeface="Gotham Bold"/>
                  <a:ea typeface="Gotham Bold"/>
                  <a:cs typeface="Gotham Bold"/>
                  <a:sym typeface="Gotham Bold"/>
                </a:rPr>
                <a:t>用戶</a:t>
              </a:r>
            </a:p>
          </p:txBody>
        </p:sp>
        <p:grpSp>
          <p:nvGrpSpPr>
            <p:cNvPr id="13" name="Group 13"/>
            <p:cNvGrpSpPr/>
            <p:nvPr/>
          </p:nvGrpSpPr>
          <p:grpSpPr>
            <a:xfrm>
              <a:off x="7510565" y="1703694"/>
              <a:ext cx="6973132" cy="3074009"/>
              <a:chOff x="0" y="0"/>
              <a:chExt cx="1713495" cy="755371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1713495" cy="755371"/>
              </a:xfrm>
              <a:custGeom>
                <a:avLst/>
                <a:gdLst/>
                <a:ahLst/>
                <a:cxnLst/>
                <a:rect l="l" t="t" r="r" b="b"/>
                <a:pathLst>
                  <a:path w="1713495" h="755371">
                    <a:moveTo>
                      <a:pt x="0" y="0"/>
                    </a:moveTo>
                    <a:lnTo>
                      <a:pt x="1713495" y="0"/>
                    </a:lnTo>
                    <a:lnTo>
                      <a:pt x="1713495" y="755371"/>
                    </a:lnTo>
                    <a:lnTo>
                      <a:pt x="0" y="755371"/>
                    </a:lnTo>
                    <a:close/>
                  </a:path>
                </a:pathLst>
              </a:custGeom>
              <a:solidFill>
                <a:srgbClr val="D7ECE1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5" name="TextBox 15"/>
              <p:cNvSpPr txBox="1"/>
              <p:nvPr/>
            </p:nvSpPr>
            <p:spPr>
              <a:xfrm>
                <a:off x="0" y="38100"/>
                <a:ext cx="1713495" cy="717271"/>
              </a:xfrm>
              <a:prstGeom prst="rect">
                <a:avLst/>
              </a:prstGeom>
            </p:spPr>
            <p:txBody>
              <a:bodyPr lIns="40836" tIns="40836" rIns="40836" bIns="40836" rtlCol="0" anchor="ctr"/>
              <a:lstStyle/>
              <a:p>
                <a:pPr algn="ctr">
                  <a:lnSpc>
                    <a:spcPts val="2266"/>
                  </a:lnSpc>
                </a:pPr>
                <a:endParaRPr/>
              </a:p>
            </p:txBody>
          </p:sp>
        </p:grpSp>
        <p:sp>
          <p:nvSpPr>
            <p:cNvPr id="16" name="TextBox 16"/>
            <p:cNvSpPr txBox="1"/>
            <p:nvPr/>
          </p:nvSpPr>
          <p:spPr>
            <a:xfrm>
              <a:off x="7510565" y="3364037"/>
              <a:ext cx="6973132" cy="7819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883"/>
                </a:lnSpc>
                <a:spcBef>
                  <a:spcPct val="0"/>
                </a:spcBef>
              </a:pPr>
              <a:r>
                <a:rPr lang="en-US" sz="3617" spc="217">
                  <a:solidFill>
                    <a:srgbClr val="086A35"/>
                  </a:solidFill>
                  <a:latin typeface="Gotham"/>
                  <a:ea typeface="Gotham"/>
                  <a:cs typeface="Gotham"/>
                  <a:sym typeface="Gotham"/>
                </a:rPr>
                <a:t>低成本行銷＋ESG 數據</a:t>
              </a:r>
            </a:p>
          </p:txBody>
        </p:sp>
        <p:grpSp>
          <p:nvGrpSpPr>
            <p:cNvPr id="17" name="Group 17"/>
            <p:cNvGrpSpPr/>
            <p:nvPr/>
          </p:nvGrpSpPr>
          <p:grpSpPr>
            <a:xfrm>
              <a:off x="7510565" y="1703694"/>
              <a:ext cx="6973132" cy="1356924"/>
              <a:chOff x="0" y="0"/>
              <a:chExt cx="1713495" cy="333435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1713495" cy="333435"/>
              </a:xfrm>
              <a:custGeom>
                <a:avLst/>
                <a:gdLst/>
                <a:ahLst/>
                <a:cxnLst/>
                <a:rect l="l" t="t" r="r" b="b"/>
                <a:pathLst>
                  <a:path w="1713495" h="333435">
                    <a:moveTo>
                      <a:pt x="0" y="0"/>
                    </a:moveTo>
                    <a:lnTo>
                      <a:pt x="1713495" y="0"/>
                    </a:lnTo>
                    <a:lnTo>
                      <a:pt x="1713495" y="333435"/>
                    </a:lnTo>
                    <a:lnTo>
                      <a:pt x="0" y="333435"/>
                    </a:lnTo>
                    <a:close/>
                  </a:path>
                </a:pathLst>
              </a:custGeom>
              <a:solidFill>
                <a:srgbClr val="086A35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9" name="TextBox 19"/>
              <p:cNvSpPr txBox="1"/>
              <p:nvPr/>
            </p:nvSpPr>
            <p:spPr>
              <a:xfrm>
                <a:off x="0" y="38100"/>
                <a:ext cx="1713495" cy="295335"/>
              </a:xfrm>
              <a:prstGeom prst="rect">
                <a:avLst/>
              </a:prstGeom>
            </p:spPr>
            <p:txBody>
              <a:bodyPr lIns="40836" tIns="40836" rIns="40836" bIns="40836" rtlCol="0" anchor="ctr"/>
              <a:lstStyle/>
              <a:p>
                <a:pPr algn="ctr">
                  <a:lnSpc>
                    <a:spcPts val="2266"/>
                  </a:lnSpc>
                </a:pPr>
                <a:endParaRPr/>
              </a:p>
            </p:txBody>
          </p:sp>
        </p:grpSp>
        <p:sp>
          <p:nvSpPr>
            <p:cNvPr id="20" name="TextBox 20"/>
            <p:cNvSpPr txBox="1"/>
            <p:nvPr/>
          </p:nvSpPr>
          <p:spPr>
            <a:xfrm>
              <a:off x="7863951" y="1722562"/>
              <a:ext cx="6266360" cy="1101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750"/>
                </a:lnSpc>
                <a:spcBef>
                  <a:spcPct val="0"/>
                </a:spcBef>
              </a:pPr>
              <a:r>
                <a:rPr lang="en-US" sz="5000" b="1" spc="300">
                  <a:solidFill>
                    <a:srgbClr val="FFFFFF"/>
                  </a:solidFill>
                  <a:latin typeface="Gotham Bold"/>
                  <a:ea typeface="Gotham Bold"/>
                  <a:cs typeface="Gotham Bold"/>
                  <a:sym typeface="Gotham Bold"/>
                </a:rPr>
                <a:t>商家</a:t>
              </a:r>
            </a:p>
          </p:txBody>
        </p:sp>
        <p:grpSp>
          <p:nvGrpSpPr>
            <p:cNvPr id="21" name="Group 21"/>
            <p:cNvGrpSpPr/>
            <p:nvPr/>
          </p:nvGrpSpPr>
          <p:grpSpPr>
            <a:xfrm>
              <a:off x="15021131" y="1703694"/>
              <a:ext cx="6877312" cy="3074009"/>
              <a:chOff x="0" y="0"/>
              <a:chExt cx="1689950" cy="755371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1689950" cy="755371"/>
              </a:xfrm>
              <a:custGeom>
                <a:avLst/>
                <a:gdLst/>
                <a:ahLst/>
                <a:cxnLst/>
                <a:rect l="l" t="t" r="r" b="b"/>
                <a:pathLst>
                  <a:path w="1689950" h="755371">
                    <a:moveTo>
                      <a:pt x="0" y="0"/>
                    </a:moveTo>
                    <a:lnTo>
                      <a:pt x="1689950" y="0"/>
                    </a:lnTo>
                    <a:lnTo>
                      <a:pt x="1689950" y="755371"/>
                    </a:lnTo>
                    <a:lnTo>
                      <a:pt x="0" y="755371"/>
                    </a:lnTo>
                    <a:close/>
                  </a:path>
                </a:pathLst>
              </a:custGeom>
              <a:solidFill>
                <a:srgbClr val="D7ECE1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3" name="TextBox 23"/>
              <p:cNvSpPr txBox="1"/>
              <p:nvPr/>
            </p:nvSpPr>
            <p:spPr>
              <a:xfrm>
                <a:off x="0" y="38100"/>
                <a:ext cx="1689950" cy="717271"/>
              </a:xfrm>
              <a:prstGeom prst="rect">
                <a:avLst/>
              </a:prstGeom>
            </p:spPr>
            <p:txBody>
              <a:bodyPr lIns="40836" tIns="40836" rIns="40836" bIns="40836" rtlCol="0" anchor="ctr"/>
              <a:lstStyle/>
              <a:p>
                <a:pPr algn="ctr">
                  <a:lnSpc>
                    <a:spcPts val="2266"/>
                  </a:lnSpc>
                </a:pPr>
                <a:endParaRPr/>
              </a:p>
            </p:txBody>
          </p:sp>
        </p:grpSp>
        <p:sp>
          <p:nvSpPr>
            <p:cNvPr id="24" name="TextBox 24"/>
            <p:cNvSpPr txBox="1"/>
            <p:nvPr/>
          </p:nvSpPr>
          <p:spPr>
            <a:xfrm>
              <a:off x="15021131" y="3364037"/>
              <a:ext cx="6877312" cy="7819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883"/>
                </a:lnSpc>
                <a:spcBef>
                  <a:spcPct val="0"/>
                </a:spcBef>
              </a:pPr>
              <a:r>
                <a:rPr lang="en-US" sz="3617" spc="217">
                  <a:solidFill>
                    <a:srgbClr val="086A35"/>
                  </a:solidFill>
                  <a:latin typeface="Gotham"/>
                  <a:ea typeface="Gotham"/>
                  <a:cs typeface="Gotham"/>
                  <a:sym typeface="Gotham"/>
                </a:rPr>
                <a:t>兼具環保與商業價值</a:t>
              </a:r>
            </a:p>
          </p:txBody>
        </p:sp>
        <p:grpSp>
          <p:nvGrpSpPr>
            <p:cNvPr id="25" name="Group 25"/>
            <p:cNvGrpSpPr/>
            <p:nvPr/>
          </p:nvGrpSpPr>
          <p:grpSpPr>
            <a:xfrm>
              <a:off x="15021131" y="1703694"/>
              <a:ext cx="6877312" cy="1356924"/>
              <a:chOff x="0" y="0"/>
              <a:chExt cx="1689950" cy="333435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1689950" cy="333435"/>
              </a:xfrm>
              <a:custGeom>
                <a:avLst/>
                <a:gdLst/>
                <a:ahLst/>
                <a:cxnLst/>
                <a:rect l="l" t="t" r="r" b="b"/>
                <a:pathLst>
                  <a:path w="1689950" h="333435">
                    <a:moveTo>
                      <a:pt x="0" y="0"/>
                    </a:moveTo>
                    <a:lnTo>
                      <a:pt x="1689950" y="0"/>
                    </a:lnTo>
                    <a:lnTo>
                      <a:pt x="1689950" y="333435"/>
                    </a:lnTo>
                    <a:lnTo>
                      <a:pt x="0" y="333435"/>
                    </a:lnTo>
                    <a:close/>
                  </a:path>
                </a:pathLst>
              </a:custGeom>
              <a:solidFill>
                <a:srgbClr val="086A35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7" name="TextBox 27"/>
              <p:cNvSpPr txBox="1"/>
              <p:nvPr/>
            </p:nvSpPr>
            <p:spPr>
              <a:xfrm>
                <a:off x="0" y="38100"/>
                <a:ext cx="1689950" cy="295335"/>
              </a:xfrm>
              <a:prstGeom prst="rect">
                <a:avLst/>
              </a:prstGeom>
            </p:spPr>
            <p:txBody>
              <a:bodyPr lIns="40836" tIns="40836" rIns="40836" bIns="40836" rtlCol="0" anchor="ctr"/>
              <a:lstStyle/>
              <a:p>
                <a:pPr algn="ctr">
                  <a:lnSpc>
                    <a:spcPts val="2266"/>
                  </a:lnSpc>
                </a:pPr>
                <a:endParaRPr/>
              </a:p>
            </p:txBody>
          </p:sp>
        </p:grpSp>
        <p:sp>
          <p:nvSpPr>
            <p:cNvPr id="28" name="TextBox 28"/>
            <p:cNvSpPr txBox="1"/>
            <p:nvPr/>
          </p:nvSpPr>
          <p:spPr>
            <a:xfrm>
              <a:off x="15369661" y="1722562"/>
              <a:ext cx="6180252" cy="1101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750"/>
                </a:lnSpc>
                <a:spcBef>
                  <a:spcPct val="0"/>
                </a:spcBef>
              </a:pPr>
              <a:r>
                <a:rPr lang="en-US" sz="5000" b="1" spc="300">
                  <a:solidFill>
                    <a:srgbClr val="FFFFFF"/>
                  </a:solidFill>
                  <a:latin typeface="Gotham Bold"/>
                  <a:ea typeface="Gotham Bold"/>
                  <a:cs typeface="Gotham Bold"/>
                  <a:sym typeface="Gotham Bold"/>
                </a:rPr>
                <a:t>平台</a:t>
              </a:r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17137895" y="9172575"/>
            <a:ext cx="1150105" cy="914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24"/>
              </a:lnSpc>
              <a:spcBef>
                <a:spcPct val="0"/>
              </a:spcBef>
            </a:pPr>
            <a:r>
              <a:rPr lang="en-US" sz="5499" spc="329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23</a:t>
            </a:r>
          </a:p>
        </p:txBody>
      </p:sp>
      <p:sp>
        <p:nvSpPr>
          <p:cNvPr id="30" name="Freeform 30"/>
          <p:cNvSpPr/>
          <p:nvPr/>
        </p:nvSpPr>
        <p:spPr>
          <a:xfrm>
            <a:off x="8281456" y="9258300"/>
            <a:ext cx="4591619" cy="3780101"/>
          </a:xfrm>
          <a:custGeom>
            <a:avLst/>
            <a:gdLst/>
            <a:ahLst/>
            <a:cxnLst/>
            <a:rect l="l" t="t" r="r" b="b"/>
            <a:pathLst>
              <a:path w="4591619" h="3780101">
                <a:moveTo>
                  <a:pt x="0" y="0"/>
                </a:moveTo>
                <a:lnTo>
                  <a:pt x="4591618" y="0"/>
                </a:lnTo>
                <a:lnTo>
                  <a:pt x="4591618" y="3780101"/>
                </a:lnTo>
                <a:lnTo>
                  <a:pt x="0" y="378010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31" name="Freeform 31"/>
          <p:cNvSpPr/>
          <p:nvPr/>
        </p:nvSpPr>
        <p:spPr>
          <a:xfrm>
            <a:off x="14630036" y="-2847238"/>
            <a:ext cx="4212307" cy="4114800"/>
          </a:xfrm>
          <a:custGeom>
            <a:avLst/>
            <a:gdLst/>
            <a:ahLst/>
            <a:cxnLst/>
            <a:rect l="l" t="t" r="r" b="b"/>
            <a:pathLst>
              <a:path w="4212307" h="4114800">
                <a:moveTo>
                  <a:pt x="0" y="0"/>
                </a:moveTo>
                <a:lnTo>
                  <a:pt x="4212308" y="0"/>
                </a:lnTo>
                <a:lnTo>
                  <a:pt x="421230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BBD9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8138781"/>
            <a:ext cx="2386909" cy="2148219"/>
          </a:xfrm>
          <a:custGeom>
            <a:avLst/>
            <a:gdLst/>
            <a:ahLst/>
            <a:cxnLst/>
            <a:rect l="l" t="t" r="r" b="b"/>
            <a:pathLst>
              <a:path w="2386909" h="2148219">
                <a:moveTo>
                  <a:pt x="0" y="0"/>
                </a:moveTo>
                <a:lnTo>
                  <a:pt x="2386909" y="0"/>
                </a:lnTo>
                <a:lnTo>
                  <a:pt x="2386909" y="2148219"/>
                </a:lnTo>
                <a:lnTo>
                  <a:pt x="0" y="21482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TextBox 3"/>
          <p:cNvSpPr txBox="1"/>
          <p:nvPr/>
        </p:nvSpPr>
        <p:spPr>
          <a:xfrm>
            <a:off x="3507376" y="3684882"/>
            <a:ext cx="11273248" cy="2324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450"/>
              </a:lnSpc>
            </a:pPr>
            <a:r>
              <a:rPr lang="en-US" sz="15000" b="1">
                <a:solidFill>
                  <a:srgbClr val="FFFFFF"/>
                </a:solidFill>
                <a:latin typeface="Gotham Bold"/>
                <a:ea typeface="Gotham Bold"/>
                <a:cs typeface="Gotham Bold"/>
                <a:sym typeface="Gotham Bold"/>
              </a:rPr>
              <a:t>06 系統展示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7137895" y="9172575"/>
            <a:ext cx="1150105" cy="914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24"/>
              </a:lnSpc>
              <a:spcBef>
                <a:spcPct val="0"/>
              </a:spcBef>
            </a:pPr>
            <a:r>
              <a:rPr lang="en-US" sz="5499" spc="329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24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5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010C6B4-A8EB-A005-65FF-A50CD86407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9">
            <a:extLst>
              <a:ext uri="{FF2B5EF4-FFF2-40B4-BE49-F238E27FC236}">
                <a16:creationId xmlns:a16="http://schemas.microsoft.com/office/drawing/2014/main" id="{5E9C8594-C1B1-6F45-1777-F47A476F45FD}"/>
              </a:ext>
            </a:extLst>
          </p:cNvPr>
          <p:cNvSpPr txBox="1"/>
          <p:nvPr/>
        </p:nvSpPr>
        <p:spPr>
          <a:xfrm>
            <a:off x="17137895" y="9172575"/>
            <a:ext cx="1150105" cy="914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24"/>
              </a:lnSpc>
              <a:spcBef>
                <a:spcPct val="0"/>
              </a:spcBef>
            </a:pPr>
            <a:r>
              <a:rPr lang="en-US" sz="5499" spc="329" dirty="0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2</a:t>
            </a:r>
            <a:r>
              <a:rPr lang="en-US" altLang="zh-TW" sz="5499" spc="329" dirty="0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5</a:t>
            </a:r>
            <a:endParaRPr lang="en-US" sz="5499" spc="329" dirty="0">
              <a:solidFill>
                <a:srgbClr val="000000"/>
              </a:solidFill>
              <a:latin typeface="Gotham"/>
              <a:ea typeface="Gotham"/>
              <a:cs typeface="Gotham"/>
              <a:sym typeface="Gotham"/>
            </a:endParaRPr>
          </a:p>
        </p:txBody>
      </p:sp>
      <p:sp>
        <p:nvSpPr>
          <p:cNvPr id="30" name="Freeform 30">
            <a:extLst>
              <a:ext uri="{FF2B5EF4-FFF2-40B4-BE49-F238E27FC236}">
                <a16:creationId xmlns:a16="http://schemas.microsoft.com/office/drawing/2014/main" id="{E82926F5-3B65-E3D6-662D-75A41CBE7183}"/>
              </a:ext>
            </a:extLst>
          </p:cNvPr>
          <p:cNvSpPr/>
          <p:nvPr/>
        </p:nvSpPr>
        <p:spPr>
          <a:xfrm>
            <a:off x="-304800" y="9629775"/>
            <a:ext cx="4591619" cy="3780101"/>
          </a:xfrm>
          <a:custGeom>
            <a:avLst/>
            <a:gdLst/>
            <a:ahLst/>
            <a:cxnLst/>
            <a:rect l="l" t="t" r="r" b="b"/>
            <a:pathLst>
              <a:path w="4591619" h="3780101">
                <a:moveTo>
                  <a:pt x="0" y="0"/>
                </a:moveTo>
                <a:lnTo>
                  <a:pt x="4591618" y="0"/>
                </a:lnTo>
                <a:lnTo>
                  <a:pt x="4591618" y="3780101"/>
                </a:lnTo>
                <a:lnTo>
                  <a:pt x="0" y="37801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zh-TW" altLang="en-US" dirty="0"/>
          </a:p>
        </p:txBody>
      </p:sp>
      <p:sp>
        <p:nvSpPr>
          <p:cNvPr id="31" name="Freeform 31">
            <a:extLst>
              <a:ext uri="{FF2B5EF4-FFF2-40B4-BE49-F238E27FC236}">
                <a16:creationId xmlns:a16="http://schemas.microsoft.com/office/drawing/2014/main" id="{A071D439-9FFE-E3D3-4BAD-E25F7B0D9AAF}"/>
              </a:ext>
            </a:extLst>
          </p:cNvPr>
          <p:cNvSpPr/>
          <p:nvPr/>
        </p:nvSpPr>
        <p:spPr>
          <a:xfrm>
            <a:off x="14630036" y="-2847238"/>
            <a:ext cx="4212307" cy="4114800"/>
          </a:xfrm>
          <a:custGeom>
            <a:avLst/>
            <a:gdLst/>
            <a:ahLst/>
            <a:cxnLst/>
            <a:rect l="l" t="t" r="r" b="b"/>
            <a:pathLst>
              <a:path w="4212307" h="4114800">
                <a:moveTo>
                  <a:pt x="0" y="0"/>
                </a:moveTo>
                <a:lnTo>
                  <a:pt x="4212308" y="0"/>
                </a:lnTo>
                <a:lnTo>
                  <a:pt x="421230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pic>
        <p:nvPicPr>
          <p:cNvPr id="35" name="圖片 34">
            <a:extLst>
              <a:ext uri="{FF2B5EF4-FFF2-40B4-BE49-F238E27FC236}">
                <a16:creationId xmlns:a16="http://schemas.microsoft.com/office/drawing/2014/main" id="{D71890A7-899D-660B-3CB9-3A4FF23758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05789" y="1598531"/>
            <a:ext cx="14630400" cy="7747259"/>
          </a:xfrm>
          <a:prstGeom prst="rect">
            <a:avLst/>
          </a:prstGeom>
        </p:spPr>
      </p:pic>
      <p:sp>
        <p:nvSpPr>
          <p:cNvPr id="37" name="文字方塊 36">
            <a:extLst>
              <a:ext uri="{FF2B5EF4-FFF2-40B4-BE49-F238E27FC236}">
                <a16:creationId xmlns:a16="http://schemas.microsoft.com/office/drawing/2014/main" id="{1695D479-0926-6A53-757A-955458869F14}"/>
              </a:ext>
            </a:extLst>
          </p:cNvPr>
          <p:cNvSpPr txBox="1"/>
          <p:nvPr/>
        </p:nvSpPr>
        <p:spPr>
          <a:xfrm>
            <a:off x="381000" y="258488"/>
            <a:ext cx="10134600" cy="10560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8099"/>
              </a:lnSpc>
              <a:spcBef>
                <a:spcPct val="0"/>
              </a:spcBef>
            </a:pPr>
            <a:r>
              <a:rPr lang="en-US" altLang="zh-TW" sz="6000" b="1" spc="359" dirty="0" err="1">
                <a:solidFill>
                  <a:srgbClr val="086A35"/>
                </a:solidFill>
                <a:latin typeface="Gotham Bold"/>
                <a:ea typeface="Gotham Bold"/>
                <a:cs typeface="Gotham Bold"/>
                <a:sym typeface="Gotham Bold"/>
              </a:rPr>
              <a:t>Github</a:t>
            </a:r>
            <a:r>
              <a:rPr lang="en-US" altLang="zh-TW" sz="6000" b="1" spc="359" dirty="0">
                <a:solidFill>
                  <a:srgbClr val="086A35"/>
                </a:solidFill>
                <a:latin typeface="Gotham Bold"/>
                <a:ea typeface="Gotham Bold"/>
                <a:cs typeface="Gotham Bold"/>
                <a:sym typeface="Gotham Bold"/>
              </a:rPr>
              <a:t> </a:t>
            </a:r>
            <a:r>
              <a:rPr lang="zh-TW" altLang="en-US" sz="6000" b="1" spc="359" dirty="0">
                <a:solidFill>
                  <a:srgbClr val="086A35"/>
                </a:solidFill>
                <a:latin typeface="Gotham Bold"/>
                <a:ea typeface="Gotham Bold"/>
                <a:cs typeface="Gotham Bold"/>
                <a:sym typeface="Gotham Bold"/>
              </a:rPr>
              <a:t>上傳紀錄</a:t>
            </a:r>
            <a:endParaRPr lang="en-US" altLang="zh-TW" sz="6000" b="1" spc="359" dirty="0">
              <a:solidFill>
                <a:srgbClr val="086A35"/>
              </a:solidFill>
              <a:latin typeface="Gotham Bold"/>
              <a:ea typeface="Gotham Bold"/>
              <a:cs typeface="Gotham Bold"/>
              <a:sym typeface="Gotham Bold"/>
            </a:endParaRPr>
          </a:p>
        </p:txBody>
      </p:sp>
    </p:spTree>
    <p:extLst>
      <p:ext uri="{BB962C8B-B14F-4D97-AF65-F5344CB8AC3E}">
        <p14:creationId xmlns:p14="http://schemas.microsoft.com/office/powerpoint/2010/main" val="29310391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5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536507" y="-1028700"/>
            <a:ext cx="4212307" cy="4114800"/>
          </a:xfrm>
          <a:custGeom>
            <a:avLst/>
            <a:gdLst/>
            <a:ahLst/>
            <a:cxnLst/>
            <a:rect l="l" t="t" r="r" b="b"/>
            <a:pathLst>
              <a:path w="4212307" h="4114800">
                <a:moveTo>
                  <a:pt x="0" y="0"/>
                </a:moveTo>
                <a:lnTo>
                  <a:pt x="4212308" y="0"/>
                </a:lnTo>
                <a:lnTo>
                  <a:pt x="421230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Freeform 3"/>
          <p:cNvSpPr/>
          <p:nvPr/>
        </p:nvSpPr>
        <p:spPr>
          <a:xfrm>
            <a:off x="-2925875" y="5381373"/>
            <a:ext cx="4158368" cy="4114800"/>
          </a:xfrm>
          <a:custGeom>
            <a:avLst/>
            <a:gdLst/>
            <a:ahLst/>
            <a:cxnLst/>
            <a:rect l="l" t="t" r="r" b="b"/>
            <a:pathLst>
              <a:path w="4158368" h="4114800">
                <a:moveTo>
                  <a:pt x="0" y="0"/>
                </a:moveTo>
                <a:lnTo>
                  <a:pt x="4158369" y="0"/>
                </a:lnTo>
                <a:lnTo>
                  <a:pt x="415836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4" name="Freeform 4"/>
          <p:cNvSpPr/>
          <p:nvPr/>
        </p:nvSpPr>
        <p:spPr>
          <a:xfrm>
            <a:off x="5238192" y="9119889"/>
            <a:ext cx="4364103" cy="3859521"/>
          </a:xfrm>
          <a:custGeom>
            <a:avLst/>
            <a:gdLst/>
            <a:ahLst/>
            <a:cxnLst/>
            <a:rect l="l" t="t" r="r" b="b"/>
            <a:pathLst>
              <a:path w="4364103" h="3859521">
                <a:moveTo>
                  <a:pt x="0" y="0"/>
                </a:moveTo>
                <a:lnTo>
                  <a:pt x="4364103" y="0"/>
                </a:lnTo>
                <a:lnTo>
                  <a:pt x="4364103" y="3859521"/>
                </a:lnTo>
                <a:lnTo>
                  <a:pt x="0" y="385952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5" name="Freeform 5"/>
          <p:cNvSpPr/>
          <p:nvPr/>
        </p:nvSpPr>
        <p:spPr>
          <a:xfrm>
            <a:off x="17586242" y="4034284"/>
            <a:ext cx="4182441" cy="4114800"/>
          </a:xfrm>
          <a:custGeom>
            <a:avLst/>
            <a:gdLst/>
            <a:ahLst/>
            <a:cxnLst/>
            <a:rect l="l" t="t" r="r" b="b"/>
            <a:pathLst>
              <a:path w="4182441" h="4114800">
                <a:moveTo>
                  <a:pt x="0" y="0"/>
                </a:moveTo>
                <a:lnTo>
                  <a:pt x="4182440" y="0"/>
                </a:lnTo>
                <a:lnTo>
                  <a:pt x="418244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6" name="Freeform 6"/>
          <p:cNvSpPr/>
          <p:nvPr/>
        </p:nvSpPr>
        <p:spPr>
          <a:xfrm>
            <a:off x="10815125" y="9337720"/>
            <a:ext cx="4519963" cy="3721110"/>
          </a:xfrm>
          <a:custGeom>
            <a:avLst/>
            <a:gdLst/>
            <a:ahLst/>
            <a:cxnLst/>
            <a:rect l="l" t="t" r="r" b="b"/>
            <a:pathLst>
              <a:path w="4519963" h="3721110">
                <a:moveTo>
                  <a:pt x="0" y="0"/>
                </a:moveTo>
                <a:lnTo>
                  <a:pt x="4519963" y="0"/>
                </a:lnTo>
                <a:lnTo>
                  <a:pt x="4519963" y="3721110"/>
                </a:lnTo>
                <a:lnTo>
                  <a:pt x="0" y="372111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7" name="Freeform 7"/>
          <p:cNvSpPr/>
          <p:nvPr/>
        </p:nvSpPr>
        <p:spPr>
          <a:xfrm>
            <a:off x="-3588347" y="-789838"/>
            <a:ext cx="4998171" cy="4114800"/>
          </a:xfrm>
          <a:custGeom>
            <a:avLst/>
            <a:gdLst/>
            <a:ahLst/>
            <a:cxnLst/>
            <a:rect l="l" t="t" r="r" b="b"/>
            <a:pathLst>
              <a:path w="4998171" h="4114800">
                <a:moveTo>
                  <a:pt x="0" y="0"/>
                </a:moveTo>
                <a:lnTo>
                  <a:pt x="4998171" y="0"/>
                </a:lnTo>
                <a:lnTo>
                  <a:pt x="499817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8" name="Freeform 8"/>
          <p:cNvSpPr/>
          <p:nvPr/>
        </p:nvSpPr>
        <p:spPr>
          <a:xfrm rot="-5400000">
            <a:off x="6452118" y="-3334307"/>
            <a:ext cx="4398575" cy="4327439"/>
          </a:xfrm>
          <a:custGeom>
            <a:avLst/>
            <a:gdLst/>
            <a:ahLst/>
            <a:cxnLst/>
            <a:rect l="l" t="t" r="r" b="b"/>
            <a:pathLst>
              <a:path w="4398575" h="4327439">
                <a:moveTo>
                  <a:pt x="0" y="0"/>
                </a:moveTo>
                <a:lnTo>
                  <a:pt x="4398575" y="0"/>
                </a:lnTo>
                <a:lnTo>
                  <a:pt x="4398575" y="4327439"/>
                </a:lnTo>
                <a:lnTo>
                  <a:pt x="0" y="432743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9" name="Freeform 9"/>
          <p:cNvSpPr/>
          <p:nvPr/>
        </p:nvSpPr>
        <p:spPr>
          <a:xfrm>
            <a:off x="11000541" y="-3086100"/>
            <a:ext cx="5097501" cy="4114800"/>
          </a:xfrm>
          <a:custGeom>
            <a:avLst/>
            <a:gdLst/>
            <a:ahLst/>
            <a:cxnLst/>
            <a:rect l="l" t="t" r="r" b="b"/>
            <a:pathLst>
              <a:path w="5097501" h="4114800">
                <a:moveTo>
                  <a:pt x="0" y="0"/>
                </a:moveTo>
                <a:lnTo>
                  <a:pt x="5097501" y="0"/>
                </a:lnTo>
                <a:lnTo>
                  <a:pt x="509750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10" name="Freeform 10"/>
          <p:cNvSpPr/>
          <p:nvPr/>
        </p:nvSpPr>
        <p:spPr>
          <a:xfrm>
            <a:off x="2504357" y="-2942973"/>
            <a:ext cx="3255836" cy="4114800"/>
          </a:xfrm>
          <a:custGeom>
            <a:avLst/>
            <a:gdLst/>
            <a:ahLst/>
            <a:cxnLst/>
            <a:rect l="l" t="t" r="r" b="b"/>
            <a:pathLst>
              <a:path w="3255836" h="4114800">
                <a:moveTo>
                  <a:pt x="0" y="0"/>
                </a:moveTo>
                <a:lnTo>
                  <a:pt x="3255835" y="0"/>
                </a:lnTo>
                <a:lnTo>
                  <a:pt x="32558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11" name="Freeform 11"/>
          <p:cNvSpPr/>
          <p:nvPr/>
        </p:nvSpPr>
        <p:spPr>
          <a:xfrm>
            <a:off x="685497" y="8864610"/>
            <a:ext cx="4264041" cy="4114800"/>
          </a:xfrm>
          <a:custGeom>
            <a:avLst/>
            <a:gdLst/>
            <a:ahLst/>
            <a:cxnLst/>
            <a:rect l="l" t="t" r="r" b="b"/>
            <a:pathLst>
              <a:path w="4264041" h="4114800">
                <a:moveTo>
                  <a:pt x="0" y="0"/>
                </a:moveTo>
                <a:lnTo>
                  <a:pt x="4264041" y="0"/>
                </a:lnTo>
                <a:lnTo>
                  <a:pt x="426404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12" name="Freeform 12"/>
          <p:cNvSpPr/>
          <p:nvPr/>
        </p:nvSpPr>
        <p:spPr>
          <a:xfrm>
            <a:off x="15977401" y="8400021"/>
            <a:ext cx="3945537" cy="5596506"/>
          </a:xfrm>
          <a:custGeom>
            <a:avLst/>
            <a:gdLst/>
            <a:ahLst/>
            <a:cxnLst/>
            <a:rect l="l" t="t" r="r" b="b"/>
            <a:pathLst>
              <a:path w="3945537" h="5596506">
                <a:moveTo>
                  <a:pt x="0" y="0"/>
                </a:moveTo>
                <a:lnTo>
                  <a:pt x="3945537" y="0"/>
                </a:lnTo>
                <a:lnTo>
                  <a:pt x="3945537" y="5596507"/>
                </a:lnTo>
                <a:lnTo>
                  <a:pt x="0" y="5596507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13" name="Freeform 13"/>
          <p:cNvSpPr/>
          <p:nvPr/>
        </p:nvSpPr>
        <p:spPr>
          <a:xfrm>
            <a:off x="12314147" y="2703039"/>
            <a:ext cx="4734872" cy="4960342"/>
          </a:xfrm>
          <a:custGeom>
            <a:avLst/>
            <a:gdLst/>
            <a:ahLst/>
            <a:cxnLst/>
            <a:rect l="l" t="t" r="r" b="b"/>
            <a:pathLst>
              <a:path w="4734872" h="4960342">
                <a:moveTo>
                  <a:pt x="0" y="0"/>
                </a:moveTo>
                <a:lnTo>
                  <a:pt x="4734872" y="0"/>
                </a:lnTo>
                <a:lnTo>
                  <a:pt x="4734872" y="4960342"/>
                </a:lnTo>
                <a:lnTo>
                  <a:pt x="0" y="4960342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4" name="TextBox 14"/>
          <p:cNvSpPr txBox="1"/>
          <p:nvPr/>
        </p:nvSpPr>
        <p:spPr>
          <a:xfrm>
            <a:off x="1809983" y="4594823"/>
            <a:ext cx="9926675" cy="16969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929"/>
              </a:lnSpc>
            </a:pPr>
            <a:r>
              <a:rPr lang="en-US" sz="11971" b="1" spc="-419">
                <a:solidFill>
                  <a:srgbClr val="086A35"/>
                </a:solidFill>
                <a:latin typeface="Gotham Heavy"/>
                <a:ea typeface="Gotham Heavy"/>
                <a:cs typeface="Gotham Heavy"/>
                <a:sym typeface="Gotham Heavy"/>
              </a:rPr>
              <a:t>THANK YOU!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BBD9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71010" y="3962400"/>
            <a:ext cx="17345980" cy="21937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466"/>
              </a:lnSpc>
            </a:pPr>
            <a:r>
              <a:rPr lang="en-US" sz="14200" b="1">
                <a:solidFill>
                  <a:srgbClr val="FFFFFF"/>
                </a:solidFill>
                <a:latin typeface="Gotham Bold"/>
                <a:ea typeface="Gotham Bold"/>
                <a:cs typeface="Gotham Bold"/>
                <a:sym typeface="Gotham Bold"/>
              </a:rPr>
              <a:t>01 專題主題與介紹</a:t>
            </a:r>
          </a:p>
        </p:txBody>
      </p:sp>
      <p:sp>
        <p:nvSpPr>
          <p:cNvPr id="3" name="Freeform 3"/>
          <p:cNvSpPr/>
          <p:nvPr/>
        </p:nvSpPr>
        <p:spPr>
          <a:xfrm>
            <a:off x="471010" y="7217339"/>
            <a:ext cx="2867700" cy="2831202"/>
          </a:xfrm>
          <a:custGeom>
            <a:avLst/>
            <a:gdLst/>
            <a:ahLst/>
            <a:cxnLst/>
            <a:rect l="l" t="t" r="r" b="b"/>
            <a:pathLst>
              <a:path w="2867700" h="2831202">
                <a:moveTo>
                  <a:pt x="0" y="0"/>
                </a:moveTo>
                <a:lnTo>
                  <a:pt x="2867700" y="0"/>
                </a:lnTo>
                <a:lnTo>
                  <a:pt x="2867700" y="2831202"/>
                </a:lnTo>
                <a:lnTo>
                  <a:pt x="0" y="28312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4" name="TextBox 4"/>
          <p:cNvSpPr txBox="1"/>
          <p:nvPr/>
        </p:nvSpPr>
        <p:spPr>
          <a:xfrm>
            <a:off x="17670960" y="9172575"/>
            <a:ext cx="292060" cy="914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24"/>
              </a:lnSpc>
              <a:spcBef>
                <a:spcPct val="0"/>
              </a:spcBef>
            </a:pPr>
            <a:r>
              <a:rPr lang="en-US" sz="5499" spc="329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1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5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7793709" y="-3095445"/>
            <a:ext cx="4398575" cy="4327439"/>
          </a:xfrm>
          <a:custGeom>
            <a:avLst/>
            <a:gdLst/>
            <a:ahLst/>
            <a:cxnLst/>
            <a:rect l="l" t="t" r="r" b="b"/>
            <a:pathLst>
              <a:path w="4398575" h="4327439">
                <a:moveTo>
                  <a:pt x="0" y="0"/>
                </a:moveTo>
                <a:lnTo>
                  <a:pt x="4398575" y="0"/>
                </a:lnTo>
                <a:lnTo>
                  <a:pt x="4398575" y="4327439"/>
                </a:lnTo>
                <a:lnTo>
                  <a:pt x="0" y="43274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3" name="Freeform 3"/>
          <p:cNvSpPr/>
          <p:nvPr/>
        </p:nvSpPr>
        <p:spPr>
          <a:xfrm>
            <a:off x="17259300" y="4387334"/>
            <a:ext cx="4182441" cy="4114800"/>
          </a:xfrm>
          <a:custGeom>
            <a:avLst/>
            <a:gdLst/>
            <a:ahLst/>
            <a:cxnLst/>
            <a:rect l="l" t="t" r="r" b="b"/>
            <a:pathLst>
              <a:path w="4182441" h="4114800">
                <a:moveTo>
                  <a:pt x="0" y="0"/>
                </a:moveTo>
                <a:lnTo>
                  <a:pt x="4182441" y="0"/>
                </a:lnTo>
                <a:lnTo>
                  <a:pt x="418244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4" name="Freeform 4"/>
          <p:cNvSpPr/>
          <p:nvPr/>
        </p:nvSpPr>
        <p:spPr>
          <a:xfrm>
            <a:off x="14630036" y="-2847238"/>
            <a:ext cx="4212307" cy="4114800"/>
          </a:xfrm>
          <a:custGeom>
            <a:avLst/>
            <a:gdLst/>
            <a:ahLst/>
            <a:cxnLst/>
            <a:rect l="l" t="t" r="r" b="b"/>
            <a:pathLst>
              <a:path w="4212307" h="4114800">
                <a:moveTo>
                  <a:pt x="0" y="0"/>
                </a:moveTo>
                <a:lnTo>
                  <a:pt x="4212308" y="0"/>
                </a:lnTo>
                <a:lnTo>
                  <a:pt x="421230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5" name="Freeform 5"/>
          <p:cNvSpPr/>
          <p:nvPr/>
        </p:nvSpPr>
        <p:spPr>
          <a:xfrm>
            <a:off x="-2925875" y="5381373"/>
            <a:ext cx="4158368" cy="4114800"/>
          </a:xfrm>
          <a:custGeom>
            <a:avLst/>
            <a:gdLst/>
            <a:ahLst/>
            <a:cxnLst/>
            <a:rect l="l" t="t" r="r" b="b"/>
            <a:pathLst>
              <a:path w="4158368" h="4114800">
                <a:moveTo>
                  <a:pt x="0" y="0"/>
                </a:moveTo>
                <a:lnTo>
                  <a:pt x="4158369" y="0"/>
                </a:lnTo>
                <a:lnTo>
                  <a:pt x="415836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6" name="Freeform 6"/>
          <p:cNvSpPr/>
          <p:nvPr/>
        </p:nvSpPr>
        <p:spPr>
          <a:xfrm>
            <a:off x="-3588347" y="-789838"/>
            <a:ext cx="4998171" cy="4114800"/>
          </a:xfrm>
          <a:custGeom>
            <a:avLst/>
            <a:gdLst/>
            <a:ahLst/>
            <a:cxnLst/>
            <a:rect l="l" t="t" r="r" b="b"/>
            <a:pathLst>
              <a:path w="4998171" h="4114800">
                <a:moveTo>
                  <a:pt x="0" y="0"/>
                </a:moveTo>
                <a:lnTo>
                  <a:pt x="4998171" y="0"/>
                </a:lnTo>
                <a:lnTo>
                  <a:pt x="499817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7" name="TextBox 7"/>
          <p:cNvSpPr txBox="1"/>
          <p:nvPr/>
        </p:nvSpPr>
        <p:spPr>
          <a:xfrm>
            <a:off x="1861935" y="1076325"/>
            <a:ext cx="5258598" cy="11664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9040"/>
              </a:lnSpc>
            </a:pPr>
            <a:r>
              <a:rPr lang="en-US" sz="8000" b="1" spc="-280">
                <a:solidFill>
                  <a:srgbClr val="086A35"/>
                </a:solidFill>
                <a:latin typeface="Gotham Bold"/>
                <a:ea typeface="Gotham Bold"/>
                <a:cs typeface="Gotham Bold"/>
                <a:sym typeface="Gotham Bold"/>
              </a:rPr>
              <a:t>主題與介紹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8102384" y="3141733"/>
            <a:ext cx="8347039" cy="5724975"/>
            <a:chOff x="0" y="0"/>
            <a:chExt cx="11129386" cy="76333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0820400" cy="7633300"/>
            </a:xfrm>
            <a:custGeom>
              <a:avLst/>
              <a:gdLst/>
              <a:ahLst/>
              <a:cxnLst/>
              <a:rect l="l" t="t" r="r" b="b"/>
              <a:pathLst>
                <a:path w="10820400" h="7633300">
                  <a:moveTo>
                    <a:pt x="0" y="0"/>
                  </a:moveTo>
                  <a:lnTo>
                    <a:pt x="10820400" y="0"/>
                  </a:lnTo>
                  <a:lnTo>
                    <a:pt x="10820400" y="7633300"/>
                  </a:lnTo>
                  <a:lnTo>
                    <a:pt x="0" y="76333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12700" y="1930657"/>
              <a:ext cx="11116686" cy="34671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747224" lvl="1" indent="-373612" algn="l">
                <a:lnSpc>
                  <a:spcPts val="7302"/>
                </a:lnSpc>
                <a:buFont typeface="Arial"/>
                <a:buChar char="•"/>
              </a:pPr>
              <a:r>
                <a:rPr lang="en-US" sz="3460" b="1" spc="207">
                  <a:solidFill>
                    <a:srgbClr val="3A3937"/>
                  </a:solidFill>
                  <a:latin typeface="Gotham Bold"/>
                  <a:ea typeface="Gotham Bold"/>
                  <a:cs typeface="Gotham Bold"/>
                  <a:sym typeface="Gotham Bold"/>
                </a:rPr>
                <a:t>環保意識提升，但回收參與度低</a:t>
              </a:r>
            </a:p>
            <a:p>
              <a:pPr marL="747224" lvl="1" indent="-373612" algn="l">
                <a:lnSpc>
                  <a:spcPts val="7302"/>
                </a:lnSpc>
                <a:buFont typeface="Arial"/>
                <a:buChar char="•"/>
              </a:pPr>
              <a:r>
                <a:rPr lang="en-US" sz="3460" b="1" spc="207">
                  <a:solidFill>
                    <a:srgbClr val="3A3937"/>
                  </a:solidFill>
                  <a:latin typeface="Gotham Bold"/>
                  <a:ea typeface="Gotham Bold"/>
                  <a:cs typeface="Gotham Bold"/>
                  <a:sym typeface="Gotham Bold"/>
                </a:rPr>
                <a:t>傳統回收 → 缺乏回饋，缺少動力</a:t>
              </a:r>
            </a:p>
            <a:p>
              <a:pPr marL="747224" lvl="1" indent="-373612" algn="l">
                <a:lnSpc>
                  <a:spcPts val="7302"/>
                </a:lnSpc>
                <a:buFont typeface="Arial"/>
                <a:buChar char="•"/>
              </a:pPr>
              <a:r>
                <a:rPr lang="en-US" sz="3460" b="1" spc="207">
                  <a:solidFill>
                    <a:srgbClr val="3A3937"/>
                  </a:solidFill>
                  <a:latin typeface="Gotham Bold"/>
                  <a:ea typeface="Gotham Bold"/>
                  <a:cs typeface="Gotham Bold"/>
                  <a:sym typeface="Gotham Bold"/>
                </a:rPr>
                <a:t>智慧回收機成本高、難以普及</a:t>
              </a:r>
            </a:p>
          </p:txBody>
        </p:sp>
      </p:grpSp>
      <p:sp>
        <p:nvSpPr>
          <p:cNvPr id="11" name="Freeform 11"/>
          <p:cNvSpPr/>
          <p:nvPr/>
        </p:nvSpPr>
        <p:spPr>
          <a:xfrm>
            <a:off x="2638876" y="4559433"/>
            <a:ext cx="3942701" cy="3942701"/>
          </a:xfrm>
          <a:custGeom>
            <a:avLst/>
            <a:gdLst/>
            <a:ahLst/>
            <a:cxnLst/>
            <a:rect l="l" t="t" r="r" b="b"/>
            <a:pathLst>
              <a:path w="3942701" h="3942701">
                <a:moveTo>
                  <a:pt x="0" y="0"/>
                </a:moveTo>
                <a:lnTo>
                  <a:pt x="3942701" y="0"/>
                </a:lnTo>
                <a:lnTo>
                  <a:pt x="3942701" y="3942701"/>
                </a:lnTo>
                <a:lnTo>
                  <a:pt x="0" y="3942701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2" name="TextBox 12"/>
          <p:cNvSpPr txBox="1"/>
          <p:nvPr/>
        </p:nvSpPr>
        <p:spPr>
          <a:xfrm>
            <a:off x="17586842" y="9172575"/>
            <a:ext cx="460296" cy="914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24"/>
              </a:lnSpc>
              <a:spcBef>
                <a:spcPct val="0"/>
              </a:spcBef>
            </a:pPr>
            <a:r>
              <a:rPr lang="en-US" sz="5499" spc="329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2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5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363171" y="2926189"/>
            <a:ext cx="4734872" cy="4960342"/>
          </a:xfrm>
          <a:custGeom>
            <a:avLst/>
            <a:gdLst/>
            <a:ahLst/>
            <a:cxnLst/>
            <a:rect l="l" t="t" r="r" b="b"/>
            <a:pathLst>
              <a:path w="4734872" h="4960342">
                <a:moveTo>
                  <a:pt x="0" y="0"/>
                </a:moveTo>
                <a:lnTo>
                  <a:pt x="4734871" y="0"/>
                </a:lnTo>
                <a:lnTo>
                  <a:pt x="4734871" y="4960342"/>
                </a:lnTo>
                <a:lnTo>
                  <a:pt x="0" y="49603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2723826" y="1467815"/>
            <a:ext cx="7217709" cy="7351371"/>
            <a:chOff x="0" y="0"/>
            <a:chExt cx="9623612" cy="980182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623612" cy="9801827"/>
            </a:xfrm>
            <a:custGeom>
              <a:avLst/>
              <a:gdLst/>
              <a:ahLst/>
              <a:cxnLst/>
              <a:rect l="l" t="t" r="r" b="b"/>
              <a:pathLst>
                <a:path w="9623612" h="9801827">
                  <a:moveTo>
                    <a:pt x="0" y="0"/>
                  </a:moveTo>
                  <a:lnTo>
                    <a:pt x="9623612" y="0"/>
                  </a:lnTo>
                  <a:lnTo>
                    <a:pt x="9623612" y="9801827"/>
                  </a:lnTo>
                  <a:lnTo>
                    <a:pt x="0" y="98018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897629" y="4615164"/>
              <a:ext cx="6735234" cy="33605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734051" lvl="1" indent="-367026" algn="l">
                <a:lnSpc>
                  <a:spcPts val="7071"/>
                </a:lnSpc>
                <a:buFont typeface="Arial"/>
                <a:buChar char="•"/>
              </a:pPr>
              <a:r>
                <a:rPr lang="en-US" sz="3399" b="1">
                  <a:solidFill>
                    <a:srgbClr val="3B2C27"/>
                  </a:solidFill>
                  <a:latin typeface="Gotham Bold"/>
                  <a:ea typeface="Gotham Bold"/>
                  <a:cs typeface="Gotham Bold"/>
                  <a:sym typeface="Gotham Bold"/>
                </a:rPr>
                <a:t>累積紀錄、換取商品</a:t>
              </a:r>
            </a:p>
            <a:p>
              <a:pPr marL="734051" lvl="1" indent="-367026" algn="l">
                <a:lnSpc>
                  <a:spcPts val="7071"/>
                </a:lnSpc>
                <a:buFont typeface="Arial"/>
                <a:buChar char="•"/>
              </a:pPr>
              <a:r>
                <a:rPr lang="en-US" sz="3399" b="1">
                  <a:solidFill>
                    <a:srgbClr val="3B2C27"/>
                  </a:solidFill>
                  <a:latin typeface="Gotham Bold"/>
                  <a:ea typeface="Gotham Bold"/>
                  <a:cs typeface="Gotham Bold"/>
                  <a:sym typeface="Gotham Bold"/>
                </a:rPr>
                <a:t>增加參與感，養成習慣</a:t>
              </a:r>
            </a:p>
            <a:p>
              <a:pPr marL="734051" lvl="1" indent="-367026" algn="l">
                <a:lnSpc>
                  <a:spcPts val="7071"/>
                </a:lnSpc>
                <a:buFont typeface="Arial"/>
                <a:buChar char="•"/>
              </a:pPr>
              <a:r>
                <a:rPr lang="en-US" sz="3399" b="1">
                  <a:solidFill>
                    <a:srgbClr val="3B2C27"/>
                  </a:solidFill>
                  <a:latin typeface="Gotham Bold"/>
                  <a:ea typeface="Gotham Bold"/>
                  <a:cs typeface="Gotham Bold"/>
                  <a:sym typeface="Gotham Bold"/>
                </a:rPr>
                <a:t>獲得成就感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897629" y="2129685"/>
              <a:ext cx="6735234" cy="21667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734063" lvl="1" indent="-367031" algn="l">
                <a:lnSpc>
                  <a:spcPts val="7072"/>
                </a:lnSpc>
                <a:buFont typeface="Arial"/>
                <a:buChar char="•"/>
              </a:pPr>
              <a:r>
                <a:rPr lang="en-US" sz="3400" b="1" spc="204">
                  <a:solidFill>
                    <a:srgbClr val="3A3937"/>
                  </a:solidFill>
                  <a:latin typeface="Gotham Bold"/>
                  <a:ea typeface="Gotham Bold"/>
                  <a:cs typeface="Gotham Bold"/>
                  <a:sym typeface="Gotham Bold"/>
                </a:rPr>
                <a:t>跳脫硬體，打造人人可用的平台。</a:t>
              </a:r>
            </a:p>
          </p:txBody>
        </p:sp>
      </p:grpSp>
      <p:sp>
        <p:nvSpPr>
          <p:cNvPr id="7" name="Freeform 7"/>
          <p:cNvSpPr/>
          <p:nvPr/>
        </p:nvSpPr>
        <p:spPr>
          <a:xfrm>
            <a:off x="11000541" y="-3086100"/>
            <a:ext cx="5097501" cy="4114800"/>
          </a:xfrm>
          <a:custGeom>
            <a:avLst/>
            <a:gdLst/>
            <a:ahLst/>
            <a:cxnLst/>
            <a:rect l="l" t="t" r="r" b="b"/>
            <a:pathLst>
              <a:path w="5097501" h="4114800">
                <a:moveTo>
                  <a:pt x="0" y="0"/>
                </a:moveTo>
                <a:lnTo>
                  <a:pt x="5097501" y="0"/>
                </a:lnTo>
                <a:lnTo>
                  <a:pt x="509750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8" name="Freeform 8"/>
          <p:cNvSpPr/>
          <p:nvPr/>
        </p:nvSpPr>
        <p:spPr>
          <a:xfrm>
            <a:off x="-1081697" y="-2367110"/>
            <a:ext cx="3255836" cy="4114800"/>
          </a:xfrm>
          <a:custGeom>
            <a:avLst/>
            <a:gdLst/>
            <a:ahLst/>
            <a:cxnLst/>
            <a:rect l="l" t="t" r="r" b="b"/>
            <a:pathLst>
              <a:path w="3255836" h="4114800">
                <a:moveTo>
                  <a:pt x="0" y="0"/>
                </a:moveTo>
                <a:lnTo>
                  <a:pt x="3255836" y="0"/>
                </a:lnTo>
                <a:lnTo>
                  <a:pt x="325583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9" name="Freeform 9"/>
          <p:cNvSpPr/>
          <p:nvPr/>
        </p:nvSpPr>
        <p:spPr>
          <a:xfrm>
            <a:off x="-1286910" y="8501501"/>
            <a:ext cx="4264041" cy="4114800"/>
          </a:xfrm>
          <a:custGeom>
            <a:avLst/>
            <a:gdLst/>
            <a:ahLst/>
            <a:cxnLst/>
            <a:rect l="l" t="t" r="r" b="b"/>
            <a:pathLst>
              <a:path w="4264041" h="4114800">
                <a:moveTo>
                  <a:pt x="0" y="0"/>
                </a:moveTo>
                <a:lnTo>
                  <a:pt x="4264042" y="0"/>
                </a:lnTo>
                <a:lnTo>
                  <a:pt x="426404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10" name="Freeform 10"/>
          <p:cNvSpPr/>
          <p:nvPr/>
        </p:nvSpPr>
        <p:spPr>
          <a:xfrm>
            <a:off x="14681583" y="8755319"/>
            <a:ext cx="3945537" cy="5596506"/>
          </a:xfrm>
          <a:custGeom>
            <a:avLst/>
            <a:gdLst/>
            <a:ahLst/>
            <a:cxnLst/>
            <a:rect l="l" t="t" r="r" b="b"/>
            <a:pathLst>
              <a:path w="3945537" h="5596506">
                <a:moveTo>
                  <a:pt x="0" y="0"/>
                </a:moveTo>
                <a:lnTo>
                  <a:pt x="3945537" y="0"/>
                </a:lnTo>
                <a:lnTo>
                  <a:pt x="3945537" y="5596507"/>
                </a:lnTo>
                <a:lnTo>
                  <a:pt x="0" y="559650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11" name="Freeform 11"/>
          <p:cNvSpPr/>
          <p:nvPr/>
        </p:nvSpPr>
        <p:spPr>
          <a:xfrm>
            <a:off x="-4551280" y="0"/>
            <a:ext cx="5097501" cy="4114800"/>
          </a:xfrm>
          <a:custGeom>
            <a:avLst/>
            <a:gdLst/>
            <a:ahLst/>
            <a:cxnLst/>
            <a:rect l="l" t="t" r="r" b="b"/>
            <a:pathLst>
              <a:path w="5097501" h="4114800">
                <a:moveTo>
                  <a:pt x="0" y="0"/>
                </a:moveTo>
                <a:lnTo>
                  <a:pt x="5097501" y="0"/>
                </a:lnTo>
                <a:lnTo>
                  <a:pt x="509750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12" name="Freeform 12"/>
          <p:cNvSpPr/>
          <p:nvPr/>
        </p:nvSpPr>
        <p:spPr>
          <a:xfrm>
            <a:off x="15336684" y="-2057400"/>
            <a:ext cx="4264041" cy="4114800"/>
          </a:xfrm>
          <a:custGeom>
            <a:avLst/>
            <a:gdLst/>
            <a:ahLst/>
            <a:cxnLst/>
            <a:rect l="l" t="t" r="r" b="b"/>
            <a:pathLst>
              <a:path w="4264041" h="4114800">
                <a:moveTo>
                  <a:pt x="0" y="0"/>
                </a:moveTo>
                <a:lnTo>
                  <a:pt x="4264041" y="0"/>
                </a:lnTo>
                <a:lnTo>
                  <a:pt x="426404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13" name="Freeform 13"/>
          <p:cNvSpPr/>
          <p:nvPr/>
        </p:nvSpPr>
        <p:spPr>
          <a:xfrm>
            <a:off x="1349214" y="9496173"/>
            <a:ext cx="3255836" cy="4114800"/>
          </a:xfrm>
          <a:custGeom>
            <a:avLst/>
            <a:gdLst/>
            <a:ahLst/>
            <a:cxnLst/>
            <a:rect l="l" t="t" r="r" b="b"/>
            <a:pathLst>
              <a:path w="3255836" h="4114800">
                <a:moveTo>
                  <a:pt x="0" y="0"/>
                </a:moveTo>
                <a:lnTo>
                  <a:pt x="3255835" y="0"/>
                </a:lnTo>
                <a:lnTo>
                  <a:pt x="32558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14" name="TextBox 14"/>
          <p:cNvSpPr txBox="1"/>
          <p:nvPr/>
        </p:nvSpPr>
        <p:spPr>
          <a:xfrm>
            <a:off x="17581901" y="9172575"/>
            <a:ext cx="470178" cy="914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24"/>
              </a:lnSpc>
              <a:spcBef>
                <a:spcPct val="0"/>
              </a:spcBef>
            </a:pPr>
            <a:r>
              <a:rPr lang="en-US" sz="5499" spc="329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3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BBD9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507376" y="3684882"/>
            <a:ext cx="11273248" cy="2324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450"/>
              </a:lnSpc>
            </a:pPr>
            <a:r>
              <a:rPr lang="en-US" sz="15000" b="1">
                <a:solidFill>
                  <a:srgbClr val="FFFFFF"/>
                </a:solidFill>
                <a:latin typeface="Gotham Bold"/>
                <a:ea typeface="Gotham Bold"/>
                <a:cs typeface="Gotham Bold"/>
                <a:sym typeface="Gotham Bold"/>
              </a:rPr>
              <a:t>02 系統架構</a:t>
            </a:r>
          </a:p>
        </p:txBody>
      </p:sp>
      <p:sp>
        <p:nvSpPr>
          <p:cNvPr id="3" name="Freeform 3"/>
          <p:cNvSpPr/>
          <p:nvPr/>
        </p:nvSpPr>
        <p:spPr>
          <a:xfrm>
            <a:off x="582843" y="6811948"/>
            <a:ext cx="2186124" cy="3475052"/>
          </a:xfrm>
          <a:custGeom>
            <a:avLst/>
            <a:gdLst/>
            <a:ahLst/>
            <a:cxnLst/>
            <a:rect l="l" t="t" r="r" b="b"/>
            <a:pathLst>
              <a:path w="2186124" h="3475052">
                <a:moveTo>
                  <a:pt x="0" y="0"/>
                </a:moveTo>
                <a:lnTo>
                  <a:pt x="2186124" y="0"/>
                </a:lnTo>
                <a:lnTo>
                  <a:pt x="2186124" y="3475052"/>
                </a:lnTo>
                <a:lnTo>
                  <a:pt x="0" y="34750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4" name="TextBox 4"/>
          <p:cNvSpPr txBox="1"/>
          <p:nvPr/>
        </p:nvSpPr>
        <p:spPr>
          <a:xfrm>
            <a:off x="17561661" y="9172575"/>
            <a:ext cx="510659" cy="914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24"/>
              </a:lnSpc>
              <a:spcBef>
                <a:spcPct val="0"/>
              </a:spcBef>
            </a:pPr>
            <a:r>
              <a:rPr lang="en-US" sz="5499" spc="329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4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5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960151" y="9199309"/>
            <a:ext cx="4591619" cy="3780101"/>
          </a:xfrm>
          <a:custGeom>
            <a:avLst/>
            <a:gdLst/>
            <a:ahLst/>
            <a:cxnLst/>
            <a:rect l="l" t="t" r="r" b="b"/>
            <a:pathLst>
              <a:path w="4591619" h="3780101">
                <a:moveTo>
                  <a:pt x="0" y="0"/>
                </a:moveTo>
                <a:lnTo>
                  <a:pt x="4591618" y="0"/>
                </a:lnTo>
                <a:lnTo>
                  <a:pt x="4591618" y="3780101"/>
                </a:lnTo>
                <a:lnTo>
                  <a:pt x="0" y="37801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3" name="Freeform 3"/>
          <p:cNvSpPr/>
          <p:nvPr/>
        </p:nvSpPr>
        <p:spPr>
          <a:xfrm rot="-5400000">
            <a:off x="7793709" y="-3095445"/>
            <a:ext cx="4398575" cy="4327439"/>
          </a:xfrm>
          <a:custGeom>
            <a:avLst/>
            <a:gdLst/>
            <a:ahLst/>
            <a:cxnLst/>
            <a:rect l="l" t="t" r="r" b="b"/>
            <a:pathLst>
              <a:path w="4398575" h="4327439">
                <a:moveTo>
                  <a:pt x="0" y="0"/>
                </a:moveTo>
                <a:lnTo>
                  <a:pt x="4398575" y="0"/>
                </a:lnTo>
                <a:lnTo>
                  <a:pt x="4398575" y="4327439"/>
                </a:lnTo>
                <a:lnTo>
                  <a:pt x="0" y="432743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4" name="Freeform 4"/>
          <p:cNvSpPr/>
          <p:nvPr/>
        </p:nvSpPr>
        <p:spPr>
          <a:xfrm>
            <a:off x="17496493" y="6452670"/>
            <a:ext cx="4182441" cy="4114800"/>
          </a:xfrm>
          <a:custGeom>
            <a:avLst/>
            <a:gdLst/>
            <a:ahLst/>
            <a:cxnLst/>
            <a:rect l="l" t="t" r="r" b="b"/>
            <a:pathLst>
              <a:path w="4182441" h="4114800">
                <a:moveTo>
                  <a:pt x="0" y="0"/>
                </a:moveTo>
                <a:lnTo>
                  <a:pt x="4182441" y="0"/>
                </a:lnTo>
                <a:lnTo>
                  <a:pt x="418244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5" name="Freeform 5"/>
          <p:cNvSpPr/>
          <p:nvPr/>
        </p:nvSpPr>
        <p:spPr>
          <a:xfrm>
            <a:off x="14630036" y="-2847238"/>
            <a:ext cx="4212307" cy="4114800"/>
          </a:xfrm>
          <a:custGeom>
            <a:avLst/>
            <a:gdLst/>
            <a:ahLst/>
            <a:cxnLst/>
            <a:rect l="l" t="t" r="r" b="b"/>
            <a:pathLst>
              <a:path w="4212307" h="4114800">
                <a:moveTo>
                  <a:pt x="0" y="0"/>
                </a:moveTo>
                <a:lnTo>
                  <a:pt x="4212308" y="0"/>
                </a:lnTo>
                <a:lnTo>
                  <a:pt x="421230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6" name="Freeform 6"/>
          <p:cNvSpPr/>
          <p:nvPr/>
        </p:nvSpPr>
        <p:spPr>
          <a:xfrm>
            <a:off x="-2925875" y="5381373"/>
            <a:ext cx="4158368" cy="4114800"/>
          </a:xfrm>
          <a:custGeom>
            <a:avLst/>
            <a:gdLst/>
            <a:ahLst/>
            <a:cxnLst/>
            <a:rect l="l" t="t" r="r" b="b"/>
            <a:pathLst>
              <a:path w="4158368" h="4114800">
                <a:moveTo>
                  <a:pt x="0" y="0"/>
                </a:moveTo>
                <a:lnTo>
                  <a:pt x="4158369" y="0"/>
                </a:lnTo>
                <a:lnTo>
                  <a:pt x="415836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7" name="Freeform 7"/>
          <p:cNvSpPr/>
          <p:nvPr/>
        </p:nvSpPr>
        <p:spPr>
          <a:xfrm>
            <a:off x="-3588347" y="-789838"/>
            <a:ext cx="4998171" cy="4114800"/>
          </a:xfrm>
          <a:custGeom>
            <a:avLst/>
            <a:gdLst/>
            <a:ahLst/>
            <a:cxnLst/>
            <a:rect l="l" t="t" r="r" b="b"/>
            <a:pathLst>
              <a:path w="4998171" h="4114800">
                <a:moveTo>
                  <a:pt x="0" y="0"/>
                </a:moveTo>
                <a:lnTo>
                  <a:pt x="4998171" y="0"/>
                </a:lnTo>
                <a:lnTo>
                  <a:pt x="499817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8" name="Freeform 8"/>
          <p:cNvSpPr/>
          <p:nvPr/>
        </p:nvSpPr>
        <p:spPr>
          <a:xfrm>
            <a:off x="2756430" y="9199309"/>
            <a:ext cx="4364103" cy="3859521"/>
          </a:xfrm>
          <a:custGeom>
            <a:avLst/>
            <a:gdLst/>
            <a:ahLst/>
            <a:cxnLst/>
            <a:rect l="l" t="t" r="r" b="b"/>
            <a:pathLst>
              <a:path w="4364103" h="3859521">
                <a:moveTo>
                  <a:pt x="0" y="0"/>
                </a:moveTo>
                <a:lnTo>
                  <a:pt x="4364103" y="0"/>
                </a:lnTo>
                <a:lnTo>
                  <a:pt x="4364103" y="3859521"/>
                </a:lnTo>
                <a:lnTo>
                  <a:pt x="0" y="385952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9" name="Freeform 9"/>
          <p:cNvSpPr/>
          <p:nvPr/>
        </p:nvSpPr>
        <p:spPr>
          <a:xfrm>
            <a:off x="1634905" y="1935109"/>
            <a:ext cx="15101285" cy="6965468"/>
          </a:xfrm>
          <a:custGeom>
            <a:avLst/>
            <a:gdLst/>
            <a:ahLst/>
            <a:cxnLst/>
            <a:rect l="l" t="t" r="r" b="b"/>
            <a:pathLst>
              <a:path w="15101285" h="6965468">
                <a:moveTo>
                  <a:pt x="0" y="0"/>
                </a:moveTo>
                <a:lnTo>
                  <a:pt x="15101285" y="0"/>
                </a:lnTo>
                <a:lnTo>
                  <a:pt x="15101285" y="6965468"/>
                </a:lnTo>
                <a:lnTo>
                  <a:pt x="0" y="6965468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0" name="TextBox 10"/>
          <p:cNvSpPr txBox="1"/>
          <p:nvPr/>
        </p:nvSpPr>
        <p:spPr>
          <a:xfrm>
            <a:off x="1861935" y="560323"/>
            <a:ext cx="3778469" cy="9843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7684"/>
              </a:lnSpc>
            </a:pPr>
            <a:r>
              <a:rPr lang="en-US" sz="6800" b="1" spc="-238">
                <a:solidFill>
                  <a:srgbClr val="086A35"/>
                </a:solidFill>
                <a:latin typeface="Gotham Bold"/>
                <a:ea typeface="Gotham Bold"/>
                <a:cs typeface="Gotham Bold"/>
                <a:sym typeface="Gotham Bold"/>
              </a:rPr>
              <a:t>系統架構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7582258" y="9172575"/>
            <a:ext cx="469463" cy="914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24"/>
              </a:lnSpc>
              <a:spcBef>
                <a:spcPct val="0"/>
              </a:spcBef>
            </a:pPr>
            <a:r>
              <a:rPr lang="en-US" sz="5499" spc="329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5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BBD9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507376" y="3684882"/>
            <a:ext cx="11273248" cy="2324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450"/>
              </a:lnSpc>
            </a:pPr>
            <a:r>
              <a:rPr lang="en-US" sz="15000" b="1">
                <a:solidFill>
                  <a:srgbClr val="FFFFFF"/>
                </a:solidFill>
                <a:latin typeface="Gotham Bold"/>
                <a:ea typeface="Gotham Bold"/>
                <a:cs typeface="Gotham Bold"/>
                <a:sym typeface="Gotham Bold"/>
              </a:rPr>
              <a:t>03 功能介紹</a:t>
            </a:r>
          </a:p>
        </p:txBody>
      </p:sp>
      <p:sp>
        <p:nvSpPr>
          <p:cNvPr id="3" name="Freeform 3"/>
          <p:cNvSpPr/>
          <p:nvPr/>
        </p:nvSpPr>
        <p:spPr>
          <a:xfrm>
            <a:off x="0" y="7229261"/>
            <a:ext cx="2518465" cy="3057739"/>
          </a:xfrm>
          <a:custGeom>
            <a:avLst/>
            <a:gdLst/>
            <a:ahLst/>
            <a:cxnLst/>
            <a:rect l="l" t="t" r="r" b="b"/>
            <a:pathLst>
              <a:path w="2518465" h="3057739">
                <a:moveTo>
                  <a:pt x="0" y="0"/>
                </a:moveTo>
                <a:lnTo>
                  <a:pt x="2518465" y="0"/>
                </a:lnTo>
                <a:lnTo>
                  <a:pt x="2518465" y="3057739"/>
                </a:lnTo>
                <a:lnTo>
                  <a:pt x="0" y="30577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4" name="TextBox 4"/>
          <p:cNvSpPr txBox="1"/>
          <p:nvPr/>
        </p:nvSpPr>
        <p:spPr>
          <a:xfrm>
            <a:off x="17570055" y="9172575"/>
            <a:ext cx="493871" cy="914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24"/>
              </a:lnSpc>
              <a:spcBef>
                <a:spcPct val="0"/>
              </a:spcBef>
            </a:pPr>
            <a:r>
              <a:rPr lang="en-US" sz="5499" spc="329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6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5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3170525"/>
            <a:ext cx="4385147" cy="4150796"/>
            <a:chOff x="0" y="0"/>
            <a:chExt cx="5846862" cy="553439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846862" cy="5534395"/>
            </a:xfrm>
            <a:custGeom>
              <a:avLst/>
              <a:gdLst/>
              <a:ahLst/>
              <a:cxnLst/>
              <a:rect l="l" t="t" r="r" b="b"/>
              <a:pathLst>
                <a:path w="5846862" h="5534395">
                  <a:moveTo>
                    <a:pt x="0" y="0"/>
                  </a:moveTo>
                  <a:lnTo>
                    <a:pt x="5846862" y="0"/>
                  </a:lnTo>
                  <a:lnTo>
                    <a:pt x="5846862" y="5534395"/>
                  </a:lnTo>
                  <a:lnTo>
                    <a:pt x="0" y="55343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-17088" r="-17088"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1751685"/>
              <a:ext cx="5846862" cy="23685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725"/>
                </a:lnSpc>
                <a:spcBef>
                  <a:spcPct val="0"/>
                </a:spcBef>
              </a:pPr>
              <a:r>
                <a:rPr lang="en-US" sz="3500" b="1" spc="210">
                  <a:solidFill>
                    <a:srgbClr val="FFFFFF"/>
                  </a:solidFill>
                  <a:latin typeface="Gotham Bold"/>
                  <a:ea typeface="Gotham Bold"/>
                  <a:cs typeface="Gotham Bold"/>
                  <a:sym typeface="Gotham Bold"/>
                </a:rPr>
                <a:t>自行設定環保目標，設定完，下方即顯示總體目標概覽</a:t>
              </a:r>
            </a:p>
          </p:txBody>
        </p:sp>
      </p:grpSp>
      <p:sp>
        <p:nvSpPr>
          <p:cNvPr id="5" name="Freeform 5"/>
          <p:cNvSpPr/>
          <p:nvPr/>
        </p:nvSpPr>
        <p:spPr>
          <a:xfrm>
            <a:off x="5760555" y="2159999"/>
            <a:ext cx="12126693" cy="7700450"/>
          </a:xfrm>
          <a:custGeom>
            <a:avLst/>
            <a:gdLst/>
            <a:ahLst/>
            <a:cxnLst/>
            <a:rect l="l" t="t" r="r" b="b"/>
            <a:pathLst>
              <a:path w="12126693" h="7700450">
                <a:moveTo>
                  <a:pt x="0" y="0"/>
                </a:moveTo>
                <a:lnTo>
                  <a:pt x="12126693" y="0"/>
                </a:lnTo>
                <a:lnTo>
                  <a:pt x="12126693" y="7700450"/>
                </a:lnTo>
                <a:lnTo>
                  <a:pt x="0" y="77004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6" name="Freeform 6"/>
          <p:cNvSpPr/>
          <p:nvPr/>
        </p:nvSpPr>
        <p:spPr>
          <a:xfrm>
            <a:off x="4812058" y="8385707"/>
            <a:ext cx="1203577" cy="872593"/>
          </a:xfrm>
          <a:custGeom>
            <a:avLst/>
            <a:gdLst/>
            <a:ahLst/>
            <a:cxnLst/>
            <a:rect l="l" t="t" r="r" b="b"/>
            <a:pathLst>
              <a:path w="1203577" h="872593">
                <a:moveTo>
                  <a:pt x="0" y="0"/>
                </a:moveTo>
                <a:lnTo>
                  <a:pt x="1203577" y="0"/>
                </a:lnTo>
                <a:lnTo>
                  <a:pt x="1203577" y="872593"/>
                </a:lnTo>
                <a:lnTo>
                  <a:pt x="0" y="87259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7" name="TextBox 7"/>
          <p:cNvSpPr txBox="1"/>
          <p:nvPr/>
        </p:nvSpPr>
        <p:spPr>
          <a:xfrm>
            <a:off x="1229088" y="616229"/>
            <a:ext cx="7914912" cy="11664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9040"/>
              </a:lnSpc>
            </a:pPr>
            <a:r>
              <a:rPr lang="en-US" sz="8000" b="1" spc="-280">
                <a:solidFill>
                  <a:srgbClr val="086A35"/>
                </a:solidFill>
                <a:latin typeface="Gotham Bold"/>
                <a:ea typeface="Gotham Bold"/>
                <a:cs typeface="Gotham Bold"/>
                <a:sym typeface="Gotham Bold"/>
              </a:rPr>
              <a:t>設定環保目標</a:t>
            </a:r>
          </a:p>
        </p:txBody>
      </p:sp>
      <p:sp>
        <p:nvSpPr>
          <p:cNvPr id="8" name="Freeform 8"/>
          <p:cNvSpPr/>
          <p:nvPr/>
        </p:nvSpPr>
        <p:spPr>
          <a:xfrm>
            <a:off x="5413847" y="2712256"/>
            <a:ext cx="4739854" cy="2533668"/>
          </a:xfrm>
          <a:custGeom>
            <a:avLst/>
            <a:gdLst/>
            <a:ahLst/>
            <a:cxnLst/>
            <a:rect l="l" t="t" r="r" b="b"/>
            <a:pathLst>
              <a:path w="4739854" h="2533668">
                <a:moveTo>
                  <a:pt x="0" y="0"/>
                </a:moveTo>
                <a:lnTo>
                  <a:pt x="4739854" y="0"/>
                </a:lnTo>
                <a:lnTo>
                  <a:pt x="4739854" y="2533667"/>
                </a:lnTo>
                <a:lnTo>
                  <a:pt x="0" y="253366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9" name="Freeform 9"/>
          <p:cNvSpPr/>
          <p:nvPr/>
        </p:nvSpPr>
        <p:spPr>
          <a:xfrm>
            <a:off x="10550668" y="7010425"/>
            <a:ext cx="1569848" cy="839155"/>
          </a:xfrm>
          <a:custGeom>
            <a:avLst/>
            <a:gdLst/>
            <a:ahLst/>
            <a:cxnLst/>
            <a:rect l="l" t="t" r="r" b="b"/>
            <a:pathLst>
              <a:path w="1569848" h="839155">
                <a:moveTo>
                  <a:pt x="0" y="0"/>
                </a:moveTo>
                <a:lnTo>
                  <a:pt x="1569848" y="0"/>
                </a:lnTo>
                <a:lnTo>
                  <a:pt x="1569848" y="839156"/>
                </a:lnTo>
                <a:lnTo>
                  <a:pt x="0" y="83915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0" name="TextBox 10"/>
          <p:cNvSpPr txBox="1"/>
          <p:nvPr/>
        </p:nvSpPr>
        <p:spPr>
          <a:xfrm>
            <a:off x="17587854" y="9172575"/>
            <a:ext cx="458272" cy="914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24"/>
              </a:lnSpc>
              <a:spcBef>
                <a:spcPct val="0"/>
              </a:spcBef>
            </a:pPr>
            <a:r>
              <a:rPr lang="en-US" sz="5499" spc="329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7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285</Words>
  <Application>Microsoft Office PowerPoint</Application>
  <PresentationFormat>自訂</PresentationFormat>
  <Paragraphs>128</Paragraphs>
  <Slides>28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28</vt:i4>
      </vt:variant>
    </vt:vector>
  </HeadingPairs>
  <TitlesOfParts>
    <vt:vector size="36" baseType="lpstr">
      <vt:lpstr>Gotham Heavy</vt:lpstr>
      <vt:lpstr>Gotham Bold</vt:lpstr>
      <vt:lpstr>Gotham</vt:lpstr>
      <vt:lpstr>Montserrat</vt:lpstr>
      <vt:lpstr>Montserrat Bold</vt:lpstr>
      <vt:lpstr>Arial</vt:lpstr>
      <vt:lpstr>Calibri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環保回收集點系統</dc:title>
  <dc:creator>USER</dc:creator>
  <cp:lastModifiedBy>11336019_謝佳津</cp:lastModifiedBy>
  <cp:revision>3</cp:revision>
  <dcterms:created xsi:type="dcterms:W3CDTF">2006-08-16T00:00:00Z</dcterms:created>
  <dcterms:modified xsi:type="dcterms:W3CDTF">2025-10-13T05:37:32Z</dcterms:modified>
  <dc:identifier>DAG0ipLg25g</dc:identifier>
</cp:coreProperties>
</file>